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37"/>
  </p:notesMasterIdLst>
  <p:handoutMasterIdLst>
    <p:handoutMasterId r:id="rId38"/>
  </p:handoutMasterIdLst>
  <p:sldIdLst>
    <p:sldId id="347" r:id="rId6"/>
    <p:sldId id="293" r:id="rId7"/>
    <p:sldId id="295" r:id="rId8"/>
    <p:sldId id="262" r:id="rId9"/>
    <p:sldId id="355" r:id="rId10"/>
    <p:sldId id="356" r:id="rId11"/>
    <p:sldId id="354" r:id="rId12"/>
    <p:sldId id="358" r:id="rId13"/>
    <p:sldId id="365" r:id="rId14"/>
    <p:sldId id="366" r:id="rId15"/>
    <p:sldId id="359" r:id="rId16"/>
    <p:sldId id="357" r:id="rId17"/>
    <p:sldId id="361" r:id="rId18"/>
    <p:sldId id="300" r:id="rId19"/>
    <p:sldId id="362" r:id="rId20"/>
    <p:sldId id="363" r:id="rId21"/>
    <p:sldId id="364" r:id="rId22"/>
    <p:sldId id="342" r:id="rId23"/>
    <p:sldId id="343" r:id="rId24"/>
    <p:sldId id="331" r:id="rId25"/>
    <p:sldId id="367" r:id="rId26"/>
    <p:sldId id="368" r:id="rId27"/>
    <p:sldId id="369" r:id="rId28"/>
    <p:sldId id="370" r:id="rId29"/>
    <p:sldId id="371" r:id="rId30"/>
    <p:sldId id="372" r:id="rId31"/>
    <p:sldId id="373" r:id="rId32"/>
    <p:sldId id="374" r:id="rId33"/>
    <p:sldId id="349" r:id="rId34"/>
    <p:sldId id="351" r:id="rId35"/>
    <p:sldId id="346" r:id="rId36"/>
  </p:sldIdLst>
  <p:sldSz cx="12188825" cy="6858000"/>
  <p:notesSz cx="6858000" cy="9296400"/>
  <p:embeddedFontLst>
    <p:embeddedFont>
      <p:font typeface="Calibri" pitchFamily="34" charset="0"/>
      <p:regular r:id="rId39"/>
      <p:bold r:id="rId40"/>
      <p:italic r:id="rId41"/>
      <p:boldItalic r:id="rId42"/>
    </p:embeddedFont>
    <p:embeddedFont>
      <p:font typeface="Segoe UI Light" pitchFamily="34" charset="0"/>
      <p:regular r:id="rId43"/>
    </p:embeddedFont>
    <p:embeddedFont>
      <p:font typeface="Segoe Light" pitchFamily="34" charset="0"/>
      <p:regular r:id="rId44"/>
      <p:italic r:id="rId45"/>
    </p:embeddedFont>
    <p:embeddedFont>
      <p:font typeface="Segoe UI" pitchFamily="34" charset="0"/>
      <p:regular r:id="rId46"/>
      <p:bold r:id="rId47"/>
      <p:italic r:id="rId48"/>
      <p:boldItalic r:id="rId49"/>
    </p:embeddedFont>
    <p:embeddedFont>
      <p:font typeface="Consolas" pitchFamily="49" charset="0"/>
      <p:regular r:id="rId50"/>
      <p:bold r:id="rId51"/>
      <p:italic r:id="rId52"/>
      <p:boldItalic r:id="rId53"/>
    </p:embeddedFont>
  </p:embeddedFontLst>
  <p:custDataLst>
    <p:tags r:id="rId54"/>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31" autoAdjust="0"/>
    <p:restoredTop sz="89076" autoAdjust="0"/>
  </p:normalViewPr>
  <p:slideViewPr>
    <p:cSldViewPr snapToGrid="0" snapToObjects="1">
      <p:cViewPr varScale="1">
        <p:scale>
          <a:sx n="58" d="100"/>
          <a:sy n="58" d="100"/>
        </p:scale>
        <p:origin x="-378" y="-84"/>
      </p:cViewPr>
      <p:guideLst>
        <p:guide orient="horz" pos="712"/>
        <p:guide orient="horz" pos="3937"/>
        <p:guide orient="horz" pos="1328"/>
        <p:guide pos="326"/>
        <p:guide pos="7355"/>
        <p:guide pos="38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2838"/>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46"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3.fntdata"/><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font" Target="fonts/font13.fntdata"/><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4"/>
            </a:solidFill>
          </c:spPr>
          <c:explosion val="10"/>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4"/>
            </a:solidFill>
          </c:spPr>
          <c:explosion val="10"/>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5/2/2012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5/2/2012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13</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 only use this slide</a:t>
            </a:r>
            <a:r>
              <a:rPr lang="en-US" baseline="0" dirty="0" smtClean="0"/>
              <a:t> if you are using ASP.NET MVC 3</a:t>
            </a:r>
            <a:endParaRPr lang="en-US" dirty="0" smtClean="0"/>
          </a:p>
          <a:p>
            <a:endParaRPr lang="en-US" dirty="0" smtClean="0"/>
          </a:p>
          <a:p>
            <a:r>
              <a:rPr lang="en-US" dirty="0" smtClean="0"/>
              <a:t>With ASP.NET MVC 3</a:t>
            </a:r>
            <a:r>
              <a:rPr lang="en-US" baseline="0" dirty="0" smtClean="0"/>
              <a:t> we’ve added a new view engine which uses a new lightweight syntax called Razor.  Razor is designed to make it easier and faster to write code and allows you to mix markup and code for more understandable views.  </a:t>
            </a:r>
          </a:p>
          <a:p>
            <a:endParaRPr lang="en-US" baseline="0" dirty="0" smtClean="0"/>
          </a:p>
          <a:p>
            <a:r>
              <a:rPr lang="en-US" baseline="0" dirty="0" smtClean="0"/>
              <a:t>The new syntax is characterized by the new @ symbol that you will see commonly in Razor views and allows you to mix code and markup freely, which makes for much cleaner code.</a:t>
            </a:r>
          </a:p>
          <a:p>
            <a:endParaRPr lang="en-US" baseline="0" dirty="0" smtClean="0"/>
          </a:p>
          <a:p>
            <a:r>
              <a:rPr lang="en-US" baseline="0" dirty="0" smtClean="0"/>
              <a:t>Razor also allows you to make use of “Helpers” which are shortcuts that make it easier to use common  plugins like </a:t>
            </a:r>
            <a:r>
              <a:rPr lang="en-US" baseline="0" dirty="0" err="1" smtClean="0"/>
              <a:t>ReCapture</a:t>
            </a:r>
            <a:r>
              <a:rPr lang="en-US" baseline="0" dirty="0" smtClean="0"/>
              <a:t>, Facebook Social Plugins, </a:t>
            </a:r>
            <a:r>
              <a:rPr lang="en-US" baseline="0" dirty="0" err="1" smtClean="0"/>
              <a:t>OData</a:t>
            </a:r>
            <a:r>
              <a:rPr lang="en-US" baseline="0" dirty="0" smtClean="0"/>
              <a:t> etc.</a:t>
            </a:r>
          </a:p>
          <a:p>
            <a:endParaRPr lang="en-US" baseline="0" dirty="0" smtClean="0"/>
          </a:p>
          <a:p>
            <a:r>
              <a:rPr lang="en-US" baseline="0" dirty="0" smtClean="0"/>
              <a:t>The Razor syntax is actually borrowed from the younger sibling of MVC, ASP.NET Web Pages, with a few modifications that are added on top.  For example MVC adds the @model keyword so that you no longer have to specify the full namespace in your directive when you are referencing models or </a:t>
            </a:r>
            <a:r>
              <a:rPr lang="en-US" baseline="0" dirty="0" err="1" smtClean="0"/>
              <a:t>ViewModels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7A12A5C-4330-4241-88FF-F2EE6603F1FB}" type="slidenum">
              <a:rPr lang="en-US" smtClean="0"/>
              <a:pPr/>
              <a:t>14</a:t>
            </a:fld>
            <a:endParaRPr lang="en-US"/>
          </a:p>
        </p:txBody>
      </p:sp>
    </p:spTree>
    <p:extLst>
      <p:ext uri="{BB962C8B-B14F-4D97-AF65-F5344CB8AC3E}">
        <p14:creationId xmlns:p14="http://schemas.microsoft.com/office/powerpoint/2010/main" val="3543644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15</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17</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Estimated Time</a:t>
            </a:r>
            <a:r>
              <a:rPr lang="en-US" dirty="0" smtClean="0"/>
              <a:t>: 2 minutes</a:t>
            </a:r>
          </a:p>
          <a:p>
            <a:endParaRPr lang="en-US" dirty="0" smtClean="0"/>
          </a:p>
          <a:p>
            <a:r>
              <a:rPr lang="en-US" baseline="0" dirty="0" smtClean="0"/>
              <a:t>MVC is a design pattern that stands for Model-View-Controller. What is strives to do is separate the concerns of an application’s presentation layer by assigning specific roles to the three different components.</a:t>
            </a:r>
          </a:p>
          <a:p>
            <a:endParaRPr lang="en-US" baseline="0" dirty="0" smtClean="0"/>
          </a:p>
          <a:p>
            <a:r>
              <a:rPr lang="en-US" baseline="0" dirty="0" smtClean="0"/>
              <a:t>The Controller is responsible for handling all user input. Once input has been received, the Controller will perform any operations/actions it needs to, which might include interacting with the Model.  </a:t>
            </a:r>
          </a:p>
          <a:p>
            <a:endParaRPr lang="en-US" baseline="0" dirty="0" smtClean="0"/>
          </a:p>
          <a:p>
            <a:r>
              <a:rPr lang="en-US" baseline="0" dirty="0" smtClean="0"/>
              <a:t>The Model represents the data in the application. Once the Controller retrieves some model data and performs any work with the model, it constructs a presentation model that describes the model in terms the View can understand.</a:t>
            </a:r>
          </a:p>
          <a:p>
            <a:endParaRPr lang="en-US" baseline="0" dirty="0" smtClean="0"/>
          </a:p>
          <a:p>
            <a:r>
              <a:rPr lang="en-US" dirty="0" smtClean="0"/>
              <a:t>The View is</a:t>
            </a:r>
            <a:r>
              <a:rPr lang="en-US" baseline="0" dirty="0" smtClean="0"/>
              <a:t> the visual representation of the model. It presents the model data to the actual user in a way that is meaningful. In a web application, this would typically be 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2967405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4 minutes</a:t>
            </a:r>
          </a:p>
          <a:p>
            <a:endParaRPr lang="en-US" dirty="0" smtClean="0"/>
          </a:p>
          <a:p>
            <a:r>
              <a:rPr lang="en-US" dirty="0" smtClean="0"/>
              <a:t>So</a:t>
            </a:r>
            <a:r>
              <a:rPr lang="en-US" baseline="0" dirty="0" smtClean="0"/>
              <a:t> what does MVC look like when implemented over the web?</a:t>
            </a:r>
          </a:p>
          <a:p>
            <a:endParaRPr lang="en-US" baseline="0" dirty="0" smtClean="0"/>
          </a:p>
          <a:p>
            <a:r>
              <a:rPr lang="en-US" baseline="0" dirty="0" smtClean="0"/>
              <a:t>When an HTTP request comes into the application it is mapped to a controller. Remember as we mentioned in the previous slide, in the MVC design pattern, the controller is the piece of the triad that handles all user input. In the case of a web application, user input is represented as HTTP requests </a:t>
            </a:r>
            <a:r>
              <a:rPr lang="en-US" b="1" baseline="0" dirty="0" smtClean="0"/>
              <a:t>[Advance Animation]</a:t>
            </a:r>
            <a:r>
              <a:rPr lang="en-US" baseline="0" dirty="0" smtClean="0"/>
              <a:t>.</a:t>
            </a:r>
          </a:p>
          <a:p>
            <a:endParaRPr lang="en-US" baseline="0" dirty="0" smtClean="0"/>
          </a:p>
          <a:p>
            <a:r>
              <a:rPr lang="en-US" baseline="0" dirty="0" smtClean="0"/>
              <a:t>Once the controller has received input, it performs whatever operations it needs to and then assembles a presentation model </a:t>
            </a:r>
            <a:r>
              <a:rPr lang="en-US" b="1" baseline="0" dirty="0" smtClean="0"/>
              <a:t>[Advance Animation]</a:t>
            </a:r>
            <a:r>
              <a:rPr lang="en-US" baseline="0" dirty="0" smtClean="0"/>
              <a:t>.</a:t>
            </a:r>
          </a:p>
          <a:p>
            <a:endParaRPr lang="en-US" baseline="0" dirty="0" smtClean="0"/>
          </a:p>
          <a:p>
            <a:r>
              <a:rPr lang="en-US" baseline="0" dirty="0" smtClean="0"/>
              <a:t>The controller then takes the model and passes it off to the view. Remember that the view is simply a visual representation of the model </a:t>
            </a:r>
            <a:r>
              <a:rPr lang="en-US" b="1" baseline="0" dirty="0" smtClean="0"/>
              <a:t>[Advance Animation]</a:t>
            </a:r>
            <a:r>
              <a:rPr lang="en-US" baseline="0" dirty="0" smtClean="0"/>
              <a:t>.</a:t>
            </a:r>
          </a:p>
          <a:p>
            <a:endParaRPr lang="en-US" baseline="0" dirty="0" smtClean="0"/>
          </a:p>
          <a:p>
            <a:r>
              <a:rPr lang="en-US" baseline="0" dirty="0" smtClean="0"/>
              <a:t>The view then “transforms” the model into whatever format it uses to represent it. In a web application, this would typically be HTML </a:t>
            </a:r>
            <a:r>
              <a:rPr lang="en-US" b="1" baseline="0" dirty="0" smtClean="0"/>
              <a:t>[Advance Animation]</a:t>
            </a:r>
            <a:r>
              <a:rPr lang="en-US" baseline="0" dirty="0" smtClean="0"/>
              <a:t>.</a:t>
            </a:r>
          </a:p>
          <a:p>
            <a:endParaRPr lang="en-US" baseline="0" dirty="0" smtClean="0"/>
          </a:p>
          <a:p>
            <a:r>
              <a:rPr lang="en-US" baseline="0" dirty="0" smtClean="0"/>
              <a:t>The view then serves the request by responding with its visual representation.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1878817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dirty="0" err="1" smtClean="0"/>
              <a:t>The</a:t>
            </a:r>
            <a:r>
              <a:rPr lang="es-AR" dirty="0" smtClean="0"/>
              <a:t> </a:t>
            </a:r>
            <a:r>
              <a:rPr lang="es-AR" dirty="0" err="1" smtClean="0"/>
              <a:t>following</a:t>
            </a:r>
            <a:r>
              <a:rPr lang="es-AR" baseline="0" dirty="0" smtClean="0"/>
              <a:t> </a:t>
            </a:r>
            <a:r>
              <a:rPr lang="es-AR" baseline="0" dirty="0" err="1" smtClean="0"/>
              <a:t>table</a:t>
            </a:r>
            <a:r>
              <a:rPr lang="es-AR" baseline="0" dirty="0" smtClean="0"/>
              <a:t> shows </a:t>
            </a:r>
            <a:r>
              <a:rPr lang="es-AR" baseline="0" dirty="0" err="1" smtClean="0"/>
              <a:t>some</a:t>
            </a:r>
            <a:r>
              <a:rPr lang="es-AR" baseline="0" dirty="0" smtClean="0"/>
              <a:t> of </a:t>
            </a:r>
            <a:r>
              <a:rPr lang="es-AR" baseline="0" dirty="0" err="1" smtClean="0"/>
              <a:t>the</a:t>
            </a:r>
            <a:r>
              <a:rPr lang="es-AR" baseline="0" dirty="0" smtClean="0"/>
              <a:t> </a:t>
            </a:r>
            <a:r>
              <a:rPr lang="es-AR" baseline="0" dirty="0" err="1" smtClean="0"/>
              <a:t>dependency</a:t>
            </a:r>
            <a:r>
              <a:rPr lang="es-AR" baseline="0" dirty="0" smtClean="0"/>
              <a:t> </a:t>
            </a:r>
            <a:r>
              <a:rPr lang="es-AR" baseline="0" dirty="0" err="1" smtClean="0"/>
              <a:t>injection</a:t>
            </a:r>
            <a:r>
              <a:rPr lang="es-AR" baseline="0" dirty="0" smtClean="0"/>
              <a:t> </a:t>
            </a:r>
            <a:r>
              <a:rPr lang="es-AR" baseline="0" dirty="0" err="1" smtClean="0"/>
              <a:t>points</a:t>
            </a:r>
            <a:r>
              <a:rPr lang="es-AR" baseline="0" dirty="0" smtClean="0"/>
              <a:t> </a:t>
            </a:r>
            <a:r>
              <a:rPr lang="es-AR" baseline="0" dirty="0" err="1" smtClean="0"/>
              <a:t>supported</a:t>
            </a:r>
            <a:r>
              <a:rPr lang="es-AR" baseline="0" dirty="0" smtClean="0"/>
              <a:t>.</a:t>
            </a:r>
          </a:p>
          <a:p>
            <a:endParaRPr lang="es-AR"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smtClean="0">
                <a:solidFill>
                  <a:schemeClr val="tx1"/>
                </a:solidFill>
                <a:effectLst/>
                <a:latin typeface="+mn-lt"/>
                <a:ea typeface="+mn-ea"/>
                <a:cs typeface="+mn-cs"/>
              </a:rPr>
              <a:t>See </a:t>
            </a:r>
            <a:r>
              <a:rPr lang="en-US" sz="1200" kern="1200" dirty="0" smtClean="0">
                <a:solidFill>
                  <a:schemeClr val="tx1"/>
                </a:solidFill>
                <a:effectLst/>
                <a:latin typeface="+mn-lt"/>
                <a:ea typeface="+mn-ea"/>
                <a:cs typeface="+mn-cs"/>
              </a:rPr>
              <a:t>demo script</a:t>
            </a:r>
            <a:r>
              <a:rPr lang="en-US" sz="1200" kern="1200" baseline="0" dirty="0" smtClean="0">
                <a:solidFill>
                  <a:schemeClr val="tx1"/>
                </a:solidFill>
                <a:effectLst/>
                <a:latin typeface="+mn-lt"/>
                <a:ea typeface="+mn-ea"/>
                <a:cs typeface="+mn-cs"/>
              </a:rPr>
              <a:t> for details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7A12A5C-4330-4241-88FF-F2EE6603F1FB}" type="slidenum">
              <a:rPr lang="en-US" smtClean="0"/>
              <a:pPr/>
              <a:t>21</a:t>
            </a:fld>
            <a:endParaRPr lang="en-US"/>
          </a:p>
        </p:txBody>
      </p:sp>
    </p:spTree>
    <p:extLst>
      <p:ext uri="{BB962C8B-B14F-4D97-AF65-F5344CB8AC3E}">
        <p14:creationId xmlns:p14="http://schemas.microsoft.com/office/powerpoint/2010/main" val="3335417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3</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23</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25</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26</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5</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8</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9</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Estimate</a:t>
            </a:r>
            <a:r>
              <a:rPr lang="en-US" baseline="0" dirty="0" smtClean="0"/>
              <a:t>d Time: 3 minutes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[Potential</a:t>
            </a:r>
            <a:r>
              <a:rPr lang="en-US" baseline="0" dirty="0" smtClean="0"/>
              <a:t> Questions to ask the audience:]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raw SQL script today to access their database? Why?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stored procedures? Why?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ORM?</a:t>
            </a:r>
            <a:endParaRPr lang="en-US" dirty="0" smtClean="0"/>
          </a:p>
          <a:p>
            <a:endParaRPr lang="en-US" dirty="0" smtClean="0"/>
          </a:p>
          <a:p>
            <a:r>
              <a:rPr lang="en-US" baseline="0" dirty="0" smtClean="0"/>
              <a:t>For a long time in the history of programming, the data abstractions that represented the business objects were designed as database objects and were expressed in Entity-Relationship diagrams. This led to databases having great influence on the entity data model that was generated afterwards based on the existing database objects.</a:t>
            </a:r>
          </a:p>
          <a:p>
            <a:endParaRPr lang="en-US" baseline="0" dirty="0" smtClean="0"/>
          </a:p>
          <a:p>
            <a:r>
              <a:rPr lang="en-US" baseline="0" dirty="0" smtClean="0"/>
              <a:t>Then, software engineering evolved and the design focus was transmuted from the database to the software implementation. This lead to a whole new paradigm, where the entity data model were designed first, based on the user needs, and the database objects has to adapt to it.</a:t>
            </a:r>
          </a:p>
          <a:p>
            <a:endParaRPr lang="en-US" baseline="0" dirty="0" smtClean="0"/>
          </a:p>
          <a:p>
            <a:r>
              <a:rPr lang="en-US" baseline="0" dirty="0" smtClean="0"/>
              <a:t>The Entity Framework abstracts the database away from the application by providing sets of entities with which to work.  Instead of talking to the database, the application developer speaks “entities” and the framework manages all of the database communications on behalf of the developer.</a:t>
            </a:r>
          </a:p>
        </p:txBody>
      </p:sp>
      <p:sp>
        <p:nvSpPr>
          <p:cNvPr id="4" name="Slide Number Placeholder 3"/>
          <p:cNvSpPr>
            <a:spLocks noGrp="1"/>
          </p:cNvSpPr>
          <p:nvPr>
            <p:ph type="sldNum" sz="quarter" idx="10"/>
          </p:nvPr>
        </p:nvSpPr>
        <p:spPr/>
        <p:txBody>
          <a:bodyPr/>
          <a:lstStyle/>
          <a:p>
            <a:fld id="{E18F9282-D0A8-4FC3-8EA8-B416BA51AD58}" type="slidenum">
              <a:rPr lang="en-US" smtClean="0"/>
              <a:pPr/>
              <a:t>10</a:t>
            </a:fld>
            <a:endParaRPr lang="en-US"/>
          </a:p>
        </p:txBody>
      </p:sp>
    </p:spTree>
    <p:extLst>
      <p:ext uri="{BB962C8B-B14F-4D97-AF65-F5344CB8AC3E}">
        <p14:creationId xmlns:p14="http://schemas.microsoft.com/office/powerpoint/2010/main" val="1002738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3655121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4344988"/>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0.emf"/><Relationship Id="rId5" Type="http://schemas.openxmlformats.org/officeDocument/2006/relationships/oleObject" Target="../embeddings/oleObject4.bin"/><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0.emf"/><Relationship Id="rId5" Type="http://schemas.openxmlformats.org/officeDocument/2006/relationships/oleObject" Target="../embeddings/oleObject5.bin"/><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0.emf"/><Relationship Id="rId5" Type="http://schemas.openxmlformats.org/officeDocument/2006/relationships/oleObject" Target="../embeddings/oleObject6.bin"/><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10.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0.emf"/><Relationship Id="rId2" Type="http://schemas.openxmlformats.org/officeDocument/2006/relationships/tags" Target="../tags/tag11.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23.xml"/><Relationship Id="rId4"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hyperlink" Target="http://asp.net/web-api" TargetMode="External"/><Relationship Id="rId3" Type="http://schemas.openxmlformats.org/officeDocument/2006/relationships/tags" Target="../tags/tag14.xml"/><Relationship Id="rId7" Type="http://schemas.openxmlformats.org/officeDocument/2006/relationships/notesSlide" Target="../notesSlides/notesSlide24.xml"/><Relationship Id="rId12" Type="http://schemas.openxmlformats.org/officeDocument/2006/relationships/hyperlink" Target="http://asp.net/" TargetMode="External"/><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slideLayout" Target="../slideLayouts/slideLayout2.xml"/><Relationship Id="rId11" Type="http://schemas.openxmlformats.org/officeDocument/2006/relationships/image" Target="../media/image1.png"/><Relationship Id="rId5" Type="http://schemas.openxmlformats.org/officeDocument/2006/relationships/tags" Target="../tags/tag16.xml"/><Relationship Id="rId10" Type="http://schemas.openxmlformats.org/officeDocument/2006/relationships/hyperlink" Target="http://forums.dev.windows.com/" TargetMode="External"/><Relationship Id="rId4" Type="http://schemas.openxmlformats.org/officeDocument/2006/relationships/tags" Target="../tags/tag15.xml"/><Relationship Id="rId9" Type="http://schemas.openxmlformats.org/officeDocument/2006/relationships/image" Target="../media/image10.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0.emf"/><Relationship Id="rId5" Type="http://schemas.openxmlformats.org/officeDocument/2006/relationships/oleObject" Target="../embeddings/oleObject2.bin"/><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0.emf"/><Relationship Id="rId5" Type="http://schemas.openxmlformats.org/officeDocument/2006/relationships/oleObject" Target="../embeddings/oleObject3.bin"/><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WebCamps Online</a:t>
            </a:r>
            <a:endParaRPr lang="en-US" dirty="0"/>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smtClean="0">
                  <a:gradFill>
                    <a:gsLst>
                      <a:gs pos="0">
                        <a:srgbClr val="595959"/>
                      </a:gs>
                      <a:gs pos="86000">
                        <a:srgbClr val="595959"/>
                      </a:gs>
                    </a:gsLst>
                    <a:lin ang="5400000" scaled="0"/>
                  </a:gradFill>
                  <a:latin typeface="Segoe UI Light" pitchFamily="34" charset="0"/>
                </a:rPr>
                <a:t>#</a:t>
              </a:r>
              <a:r>
                <a:rPr lang="en-US" sz="2600" spc="-100" smtClean="0">
                  <a:gradFill>
                    <a:gsLst>
                      <a:gs pos="0">
                        <a:srgbClr val="595959"/>
                      </a:gs>
                      <a:gs pos="86000">
                        <a:srgbClr val="595959"/>
                      </a:gs>
                    </a:gsLst>
                    <a:lin ang="5400000" scaled="0"/>
                  </a:gradFill>
                  <a:latin typeface="Segoe UI Light" pitchFamily="34" charset="0"/>
                </a:rPr>
                <a:t>devcamps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Unobtrusive Validation</a:t>
            </a:r>
            <a:endParaRPr lang="en-US" dirty="0"/>
          </a:p>
        </p:txBody>
      </p:sp>
      <p:sp>
        <p:nvSpPr>
          <p:cNvPr id="2" name="Text Placeholder 1"/>
          <p:cNvSpPr>
            <a:spLocks noGrp="1"/>
          </p:cNvSpPr>
          <p:nvPr>
            <p:ph type="body" idx="1"/>
          </p:nvPr>
        </p:nvSpPr>
        <p:spPr>
          <a:xfrm>
            <a:off x="519113" y="1226201"/>
            <a:ext cx="5486400" cy="664797"/>
          </a:xfrm>
        </p:spPr>
        <p:txBody>
          <a:bodyPr/>
          <a:lstStyle/>
          <a:p>
            <a:r>
              <a:rPr lang="en-US" sz="2400" dirty="0" smtClean="0"/>
              <a:t>The old way uses lots of JavaScript and HTML code that’s not very clean</a:t>
            </a:r>
            <a:endParaRPr lang="en-US" sz="2400" dirty="0"/>
          </a:p>
        </p:txBody>
      </p:sp>
      <p:sp>
        <p:nvSpPr>
          <p:cNvPr id="5" name="Text Placeholder 4"/>
          <p:cNvSpPr>
            <a:spLocks noGrp="1"/>
          </p:cNvSpPr>
          <p:nvPr>
            <p:ph type="body" sz="quarter" idx="3"/>
          </p:nvPr>
        </p:nvSpPr>
        <p:spPr>
          <a:xfrm>
            <a:off x="6181725" y="1226201"/>
            <a:ext cx="5486400" cy="664797"/>
          </a:xfrm>
        </p:spPr>
        <p:txBody>
          <a:bodyPr/>
          <a:lstStyle/>
          <a:p>
            <a:r>
              <a:rPr lang="en-US" sz="2400" dirty="0" smtClean="0"/>
              <a:t>The new way uses a lot less JavaScript and makes use of HTML5 semantic attributes</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987" y="2042919"/>
            <a:ext cx="5611008" cy="277216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277" y="2095314"/>
            <a:ext cx="5611008" cy="1333686"/>
          </a:xfrm>
          <a:prstGeom prst="rect">
            <a:avLst/>
          </a:prstGeom>
        </p:spPr>
      </p:pic>
    </p:spTree>
    <p:extLst>
      <p:ext uri="{BB962C8B-B14F-4D97-AF65-F5344CB8AC3E}">
        <p14:creationId xmlns:p14="http://schemas.microsoft.com/office/powerpoint/2010/main" val="1569928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par>
                                <p:cTn id="15" presetID="10" presetClass="entr" presetSubtype="0"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889124" y="1447800"/>
            <a:ext cx="5810539" cy="1523494"/>
          </a:xfrm>
        </p:spPr>
        <p:txBody>
          <a:bodyPr/>
          <a:lstStyle/>
          <a:p>
            <a:r>
              <a:rPr lang="en-US" dirty="0" smtClean="0"/>
              <a:t>New Web Forms Features</a:t>
            </a:r>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63736427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42362748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765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Web Pages</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3189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Web Pages – HTML + Razor Syntax</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grpSp>
        <p:nvGrpSpPr>
          <p:cNvPr id="2" name="Group 1"/>
          <p:cNvGrpSpPr/>
          <p:nvPr/>
        </p:nvGrpSpPr>
        <p:grpSpPr>
          <a:xfrm>
            <a:off x="879902" y="1703024"/>
            <a:ext cx="8935748" cy="2732307"/>
            <a:chOff x="879902" y="1703024"/>
            <a:chExt cx="8935748" cy="2732307"/>
          </a:xfrm>
        </p:grpSpPr>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988704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Razor Syntax</a:t>
            </a:r>
            <a:endParaRPr lang="en-US" dirty="0"/>
          </a:p>
        </p:txBody>
      </p:sp>
      <p:sp>
        <p:nvSpPr>
          <p:cNvPr id="2" name="Content Placeholder 1"/>
          <p:cNvSpPr>
            <a:spLocks noGrp="1"/>
          </p:cNvSpPr>
          <p:nvPr>
            <p:ph idx="4294967295"/>
          </p:nvPr>
        </p:nvSpPr>
        <p:spPr>
          <a:xfrm>
            <a:off x="517525" y="1619878"/>
            <a:ext cx="11150600" cy="4461946"/>
          </a:xfrm>
        </p:spPr>
        <p:txBody>
          <a:bodyPr>
            <a:noAutofit/>
          </a:bodyPr>
          <a:lstStyle/>
          <a:p>
            <a:pPr marL="0" indent="0" defTabSz="685864">
              <a:spcBef>
                <a:spcPts val="1200"/>
              </a:spcBef>
              <a:buNone/>
            </a:pPr>
            <a:r>
              <a:rPr lang="en-US" sz="2800" dirty="0">
                <a:solidFill>
                  <a:schemeClr val="accent2"/>
                </a:solidFill>
              </a:rPr>
              <a:t>@if (</a:t>
            </a:r>
            <a:r>
              <a:rPr lang="en-US" sz="2800" dirty="0" err="1">
                <a:solidFill>
                  <a:schemeClr val="accent2"/>
                </a:solidFill>
              </a:rPr>
              <a:t>User.Grok</a:t>
            </a:r>
            <a:r>
              <a:rPr lang="en-US" sz="2800" dirty="0">
                <a:solidFill>
                  <a:schemeClr val="accent2"/>
                </a:solidFill>
              </a:rPr>
              <a:t>(Razor)) {</a:t>
            </a:r>
          </a:p>
          <a:p>
            <a:pPr marL="0" indent="0" defTabSz="685864">
              <a:spcBef>
                <a:spcPts val="1200"/>
              </a:spcBef>
              <a:buNone/>
            </a:pPr>
            <a:r>
              <a:rPr lang="en-US" sz="2800" dirty="0">
                <a:solidFill>
                  <a:schemeClr val="accent2"/>
                </a:solidFill>
              </a:rPr>
              <a:t>	&lt;div&gt;w00t!&lt;/div&gt;</a:t>
            </a:r>
          </a:p>
          <a:p>
            <a:pPr marL="0" indent="0" defTabSz="685864">
              <a:spcBef>
                <a:spcPts val="1200"/>
              </a:spcBef>
              <a:buNone/>
            </a:pPr>
            <a:r>
              <a:rPr lang="en-US" sz="2800" dirty="0">
                <a:solidFill>
                  <a:schemeClr val="accent2"/>
                </a:solidFill>
              </a:rPr>
              <a:t>}</a:t>
            </a:r>
          </a:p>
          <a:p>
            <a:pPr marL="259591" lvl="1" indent="0" defTabSz="685864">
              <a:spcBef>
                <a:spcPts val="1200"/>
              </a:spcBef>
              <a:buNone/>
            </a:pPr>
            <a:r>
              <a:rPr lang="en-US" sz="2400" dirty="0"/>
              <a:t>New, Simplified View Engine</a:t>
            </a:r>
          </a:p>
          <a:p>
            <a:pPr marL="259591" lvl="1" indent="0" defTabSz="685864">
              <a:spcBef>
                <a:spcPts val="1200"/>
              </a:spcBef>
              <a:buNone/>
            </a:pPr>
            <a:r>
              <a:rPr lang="en-US" sz="2400" dirty="0"/>
              <a:t>Write fewer lines of code</a:t>
            </a:r>
          </a:p>
          <a:p>
            <a:pPr marL="259591" lvl="1" indent="0" defTabSz="685864">
              <a:spcBef>
                <a:spcPts val="1200"/>
              </a:spcBef>
              <a:buNone/>
            </a:pPr>
            <a:r>
              <a:rPr lang="en-US" sz="2400" dirty="0"/>
              <a:t>More natural mix code and markup</a:t>
            </a:r>
          </a:p>
          <a:p>
            <a:pPr marL="259591" lvl="1" indent="0" defTabSz="685864">
              <a:spcBef>
                <a:spcPts val="1200"/>
              </a:spcBef>
              <a:buNone/>
            </a:pPr>
            <a:r>
              <a:rPr lang="en-US" sz="2400" dirty="0"/>
              <a:t>Helpers save you time</a:t>
            </a:r>
          </a:p>
          <a:p>
            <a:pPr marL="259591" lvl="1" indent="0" defTabSz="685864">
              <a:spcBef>
                <a:spcPts val="1200"/>
              </a:spcBef>
              <a:buNone/>
            </a:pPr>
            <a:r>
              <a:rPr lang="en-US" sz="2400" dirty="0"/>
              <a:t>Compatible with ASP.NET Web Pages in </a:t>
            </a:r>
            <a:r>
              <a:rPr lang="en-US" sz="2400" dirty="0" err="1" smtClean="0"/>
              <a:t>WebMatrix</a:t>
            </a:r>
            <a:endParaRPr lang="en-US" sz="2400" dirty="0"/>
          </a:p>
        </p:txBody>
      </p:sp>
      <p:sp>
        <p:nvSpPr>
          <p:cNvPr id="5" name="Freeform 84"/>
          <p:cNvSpPr>
            <a:spLocks noEditPoints="1"/>
          </p:cNvSpPr>
          <p:nvPr/>
        </p:nvSpPr>
        <p:spPr bwMode="black">
          <a:xfrm>
            <a:off x="9643730" y="3829993"/>
            <a:ext cx="2024395" cy="2419995"/>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24497186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2" y="4834296"/>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 name="Rectangle 14"/>
          <p:cNvSpPr/>
          <p:nvPr/>
        </p:nvSpPr>
        <p:spPr bwMode="auto">
          <a:xfrm>
            <a:off x="-1" y="3264873"/>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8670"/>
            <a:ext cx="12188825" cy="138177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Move From Code to Markup Easily with Razor</a:t>
            </a:r>
            <a:endParaRPr lang="en-US" sz="4800" dirty="0"/>
          </a:p>
        </p:txBody>
      </p:sp>
      <p:sp>
        <p:nvSpPr>
          <p:cNvPr id="5" name="TextBox 4"/>
          <p:cNvSpPr txBox="1"/>
          <p:nvPr/>
        </p:nvSpPr>
        <p:spPr>
          <a:xfrm>
            <a:off x="5130025" y="1695450"/>
            <a:ext cx="5686397"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a:t>
            </a:r>
          </a:p>
        </p:txBody>
      </p:sp>
      <p:sp>
        <p:nvSpPr>
          <p:cNvPr id="6" name="TextBox 5"/>
          <p:cNvSpPr txBox="1"/>
          <p:nvPr/>
        </p:nvSpPr>
        <p:spPr>
          <a:xfrm>
            <a:off x="5127342" y="4834296"/>
            <a:ext cx="5689082"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 Your name: @name</a:t>
            </a:r>
          </a:p>
          <a:p>
            <a:endParaRPr lang="en-US" sz="1400" dirty="0" smtClean="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a:t>
            </a:r>
          </a:p>
        </p:txBody>
      </p:sp>
      <p:sp>
        <p:nvSpPr>
          <p:cNvPr id="7" name="Rectangle 6"/>
          <p:cNvSpPr/>
          <p:nvPr/>
        </p:nvSpPr>
        <p:spPr>
          <a:xfrm>
            <a:off x="435426" y="4834296"/>
            <a:ext cx="4608230" cy="1077218"/>
          </a:xfrm>
          <a:prstGeom prst="rect">
            <a:avLst/>
          </a:prstGeom>
        </p:spPr>
        <p:txBody>
          <a:bodyPr wrap="square">
            <a:spAutoFit/>
          </a:bodyPr>
          <a:lstStyle/>
          <a:p>
            <a:r>
              <a:rPr lang="en-US" sz="4000" dirty="0">
                <a:solidFill>
                  <a:schemeClr val="accent2">
                    <a:alpha val="99000"/>
                  </a:schemeClr>
                </a:solidFill>
                <a:latin typeface="Segoe UI Light" pitchFamily="34" charset="0"/>
              </a:rPr>
              <a:t>Option 3:</a:t>
            </a:r>
          </a:p>
          <a:p>
            <a:r>
              <a:rPr lang="en-US" dirty="0">
                <a:solidFill>
                  <a:schemeClr val="tx2">
                    <a:alpha val="99000"/>
                  </a:schemeClr>
                </a:solidFill>
                <a:latin typeface="Segoe UI Light" pitchFamily="34" charset="0"/>
              </a:rPr>
              <a:t>Single line of </a:t>
            </a:r>
            <a:r>
              <a:rPr lang="en-US" dirty="0" smtClean="0">
                <a:solidFill>
                  <a:schemeClr val="tx2">
                    <a:alpha val="99000"/>
                  </a:schemeClr>
                </a:solidFill>
                <a:latin typeface="Segoe UI Light" pitchFamily="34" charset="0"/>
              </a:rPr>
              <a:t>output in </a:t>
            </a:r>
            <a:r>
              <a:rPr lang="en-US" dirty="0">
                <a:solidFill>
                  <a:schemeClr val="tx2">
                    <a:alpha val="99000"/>
                  </a:schemeClr>
                </a:solidFill>
                <a:latin typeface="Segoe UI Light" pitchFamily="34" charset="0"/>
              </a:rPr>
              <a:t>markup</a:t>
            </a:r>
          </a:p>
        </p:txBody>
      </p:sp>
      <p:sp>
        <p:nvSpPr>
          <p:cNvPr id="8" name="Rectangle 7"/>
          <p:cNvSpPr/>
          <p:nvPr/>
        </p:nvSpPr>
        <p:spPr>
          <a:xfrm>
            <a:off x="433839" y="1698670"/>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1:</a:t>
            </a:r>
          </a:p>
          <a:p>
            <a:r>
              <a:rPr lang="en-US" dirty="0">
                <a:solidFill>
                  <a:schemeClr val="tx2">
                    <a:alpha val="99000"/>
                  </a:schemeClr>
                </a:solidFill>
                <a:latin typeface="Segoe UI Light" pitchFamily="34" charset="0"/>
              </a:rPr>
              <a:t>HTML Block</a:t>
            </a:r>
          </a:p>
        </p:txBody>
      </p:sp>
      <p:sp>
        <p:nvSpPr>
          <p:cNvPr id="9" name="TextBox 8"/>
          <p:cNvSpPr txBox="1"/>
          <p:nvPr/>
        </p:nvSpPr>
        <p:spPr>
          <a:xfrm>
            <a:off x="5130024" y="3264873"/>
            <a:ext cx="5686400"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a:t>
            </a:r>
          </a:p>
        </p:txBody>
      </p:sp>
      <p:sp>
        <p:nvSpPr>
          <p:cNvPr id="10" name="Rectangle 9"/>
          <p:cNvSpPr/>
          <p:nvPr/>
        </p:nvSpPr>
        <p:spPr>
          <a:xfrm>
            <a:off x="433838" y="3264873"/>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2:</a:t>
            </a:r>
          </a:p>
          <a:p>
            <a:r>
              <a:rPr lang="en-US" dirty="0">
                <a:solidFill>
                  <a:schemeClr val="tx2">
                    <a:alpha val="99000"/>
                  </a:schemeClr>
                </a:solidFill>
                <a:latin typeface="Segoe UI Light" pitchFamily="34" charset="0"/>
              </a:rPr>
              <a:t>Text Block</a:t>
            </a:r>
          </a:p>
        </p:txBody>
      </p:sp>
    </p:spTree>
    <p:extLst>
      <p:ext uri="{BB962C8B-B14F-4D97-AF65-F5344CB8AC3E}">
        <p14:creationId xmlns:p14="http://schemas.microsoft.com/office/powerpoint/2010/main" val="192992611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90397857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969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ASP.NET MVC 4</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71272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MVC is Another Alternative in the Stack</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grpSp>
        <p:nvGrpSpPr>
          <p:cNvPr id="2" name="Group 1"/>
          <p:cNvGrpSpPr/>
          <p:nvPr/>
        </p:nvGrpSpPr>
        <p:grpSpPr>
          <a:xfrm>
            <a:off x="8263156" y="3456263"/>
            <a:ext cx="3058968" cy="979067"/>
            <a:chOff x="8263156" y="3456263"/>
            <a:chExt cx="3058968" cy="979067"/>
          </a:xfrm>
        </p:grpSpPr>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gr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90999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ASP.NET MVC 101</a:t>
            </a:r>
          </a:p>
        </p:txBody>
      </p:sp>
      <p:sp>
        <p:nvSpPr>
          <p:cNvPr id="4" name="Rectangle 3"/>
          <p:cNvSpPr/>
          <p:nvPr/>
        </p:nvSpPr>
        <p:spPr bwMode="auto">
          <a:xfrm>
            <a:off x="4716995" y="1936445"/>
            <a:ext cx="2286000" cy="2286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Controller</a:t>
            </a:r>
          </a:p>
          <a:p>
            <a:pPr algn="ctr" defTabSz="914099" fontAlgn="base">
              <a:spcBef>
                <a:spcPct val="0"/>
              </a:spcBef>
              <a:spcAft>
                <a:spcPct val="0"/>
              </a:spcAft>
            </a:pPr>
            <a:r>
              <a:rPr lang="en-US" dirty="0">
                <a:gradFill>
                  <a:gsLst>
                    <a:gs pos="0">
                      <a:srgbClr val="FFFFFF"/>
                    </a:gs>
                    <a:gs pos="100000">
                      <a:srgbClr val="FFFFFF"/>
                    </a:gs>
                  </a:gsLst>
                  <a:lin ang="5400000" scaled="0"/>
                </a:gradFill>
              </a:rPr>
              <a:t>(Input)</a:t>
            </a:r>
          </a:p>
        </p:txBody>
      </p:sp>
      <p:sp>
        <p:nvSpPr>
          <p:cNvPr id="5" name="Rectangle 4"/>
          <p:cNvSpPr/>
          <p:nvPr/>
        </p:nvSpPr>
        <p:spPr bwMode="auto">
          <a:xfrm>
            <a:off x="8517451" y="1937493"/>
            <a:ext cx="2286000" cy="2286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View</a:t>
            </a:r>
          </a:p>
          <a:p>
            <a:pPr algn="ctr" defTabSz="914099" fontAlgn="base">
              <a:spcBef>
                <a:spcPct val="0"/>
              </a:spcBef>
              <a:spcAft>
                <a:spcPct val="0"/>
              </a:spcAft>
            </a:pPr>
            <a:r>
              <a:rPr lang="en-US" dirty="0">
                <a:gradFill>
                  <a:gsLst>
                    <a:gs pos="0">
                      <a:srgbClr val="FFFFFF"/>
                    </a:gs>
                    <a:gs pos="100000">
                      <a:srgbClr val="FFFFFF"/>
                    </a:gs>
                  </a:gsLst>
                  <a:lin ang="5400000" scaled="0"/>
                </a:gradFill>
              </a:rPr>
              <a:t>(Presentation)</a:t>
            </a:r>
          </a:p>
        </p:txBody>
      </p:sp>
      <p:sp>
        <p:nvSpPr>
          <p:cNvPr id="6" name="Rectangle 5"/>
          <p:cNvSpPr/>
          <p:nvPr/>
        </p:nvSpPr>
        <p:spPr bwMode="auto">
          <a:xfrm>
            <a:off x="1083960" y="1937493"/>
            <a:ext cx="2286000" cy="2286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Model</a:t>
            </a:r>
          </a:p>
          <a:p>
            <a:pPr algn="ctr" defTabSz="914099" fontAlgn="base">
              <a:spcBef>
                <a:spcPct val="0"/>
              </a:spcBef>
              <a:spcAft>
                <a:spcPct val="0"/>
              </a:spcAft>
            </a:pPr>
            <a:r>
              <a:rPr lang="en-US" dirty="0">
                <a:gradFill>
                  <a:gsLst>
                    <a:gs pos="0">
                      <a:srgbClr val="FFFFFF"/>
                    </a:gs>
                    <a:gs pos="100000">
                      <a:srgbClr val="FFFFFF"/>
                    </a:gs>
                  </a:gsLst>
                  <a:lin ang="5400000" scaled="0"/>
                </a:gradFill>
              </a:rPr>
              <a:t>(Data)</a:t>
            </a:r>
          </a:p>
        </p:txBody>
      </p:sp>
      <p:sp>
        <p:nvSpPr>
          <p:cNvPr id="7" name="Right Arrow 6"/>
          <p:cNvSpPr/>
          <p:nvPr/>
        </p:nvSpPr>
        <p:spPr bwMode="auto">
          <a:xfrm>
            <a:off x="3644387" y="2675011"/>
            <a:ext cx="882318" cy="88231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
        <p:nvSpPr>
          <p:cNvPr id="8" name="Right Arrow 7"/>
          <p:cNvSpPr/>
          <p:nvPr/>
        </p:nvSpPr>
        <p:spPr bwMode="auto">
          <a:xfrm>
            <a:off x="7301917" y="2675011"/>
            <a:ext cx="882318" cy="88231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1402291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MVC Works</a:t>
            </a:r>
          </a:p>
        </p:txBody>
      </p:sp>
      <p:sp>
        <p:nvSpPr>
          <p:cNvPr id="3" name="Content Placeholder 1"/>
          <p:cNvSpPr txBox="1">
            <a:spLocks/>
          </p:cNvSpPr>
          <p:nvPr/>
        </p:nvSpPr>
        <p:spPr>
          <a:xfrm>
            <a:off x="527050" y="1121921"/>
            <a:ext cx="11149013" cy="409168"/>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a:solidFill>
                  <a:schemeClr val="accent2">
                    <a:alpha val="99000"/>
                  </a:schemeClr>
                </a:solidFill>
                <a:latin typeface="Segoe UI Light" pitchFamily="34" charset="0"/>
              </a:rPr>
              <a:t>What does MVC look like</a:t>
            </a:r>
            <a:r>
              <a:rPr lang="en-US" dirty="0" smtClean="0">
                <a:solidFill>
                  <a:schemeClr val="accent2">
                    <a:alpha val="99000"/>
                  </a:schemeClr>
                </a:solidFill>
                <a:latin typeface="Segoe UI Light" pitchFamily="34" charset="0"/>
              </a:rPr>
              <a:t>?</a:t>
            </a:r>
            <a:endParaRPr lang="en-US" dirty="0">
              <a:solidFill>
                <a:schemeClr val="accent2">
                  <a:alpha val="99000"/>
                </a:schemeClr>
              </a:solidFill>
              <a:latin typeface="Segoe UI Light" pitchFamily="34" charset="0"/>
            </a:endParaRPr>
          </a:p>
        </p:txBody>
      </p:sp>
      <p:grpSp>
        <p:nvGrpSpPr>
          <p:cNvPr id="18" name="Group 17"/>
          <p:cNvGrpSpPr/>
          <p:nvPr/>
        </p:nvGrpSpPr>
        <p:grpSpPr>
          <a:xfrm>
            <a:off x="5751512" y="2676655"/>
            <a:ext cx="685800" cy="1293628"/>
            <a:chOff x="5751512" y="2676655"/>
            <a:chExt cx="685800" cy="1293628"/>
          </a:xfrm>
        </p:grpSpPr>
        <p:sp>
          <p:nvSpPr>
            <p:cNvPr id="16" name="Left Arrow 15"/>
            <p:cNvSpPr/>
            <p:nvPr/>
          </p:nvSpPr>
          <p:spPr bwMode="auto">
            <a:xfrm rot="16200000">
              <a:off x="5447598" y="3161581"/>
              <a:ext cx="1293628" cy="323775"/>
            </a:xfrm>
            <a:prstGeom prst="lef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
          <p:nvSpPr>
            <p:cNvPr id="7" name="Freeform 6"/>
            <p:cNvSpPr>
              <a:spLocks noEditPoints="1"/>
            </p:cNvSpPr>
            <p:nvPr/>
          </p:nvSpPr>
          <p:spPr bwMode="black">
            <a:xfrm>
              <a:off x="5751512" y="3065048"/>
              <a:ext cx="685800" cy="530225"/>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9" name="Chart 8"/>
          <p:cNvGraphicFramePr/>
          <p:nvPr>
            <p:extLst>
              <p:ext uri="{D42A27DB-BD31-4B8C-83A1-F6EECF244321}">
                <p14:modId xmlns:p14="http://schemas.microsoft.com/office/powerpoint/2010/main" val="163050173"/>
              </p:ext>
            </p:extLst>
          </p:nvPr>
        </p:nvGraphicFramePr>
        <p:xfrm>
          <a:off x="6252598" y="5145854"/>
          <a:ext cx="1115765" cy="999765"/>
        </p:xfrm>
        <a:graphic>
          <a:graphicData uri="http://schemas.openxmlformats.org/drawingml/2006/chart">
            <c:chart xmlns:c="http://schemas.openxmlformats.org/drawingml/2006/chart" xmlns:r="http://schemas.openxmlformats.org/officeDocument/2006/relationships" r:id="rId3"/>
          </a:graphicData>
        </a:graphic>
      </p:graphicFrame>
      <p:grpSp>
        <p:nvGrpSpPr>
          <p:cNvPr id="20" name="Group 19"/>
          <p:cNvGrpSpPr/>
          <p:nvPr/>
        </p:nvGrpSpPr>
        <p:grpSpPr>
          <a:xfrm>
            <a:off x="4951412" y="5380624"/>
            <a:ext cx="1354352" cy="530225"/>
            <a:chOff x="4951412" y="5380624"/>
            <a:chExt cx="1354352" cy="530225"/>
          </a:xfrm>
        </p:grpSpPr>
        <p:sp>
          <p:nvSpPr>
            <p:cNvPr id="8" name="Freeform 7"/>
            <p:cNvSpPr>
              <a:spLocks noEditPoints="1"/>
            </p:cNvSpPr>
            <p:nvPr/>
          </p:nvSpPr>
          <p:spPr bwMode="black">
            <a:xfrm>
              <a:off x="4951412" y="5380624"/>
              <a:ext cx="685800" cy="530225"/>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 name="Right Arrow 9"/>
            <p:cNvSpPr/>
            <p:nvPr/>
          </p:nvSpPr>
          <p:spPr bwMode="auto">
            <a:xfrm>
              <a:off x="5804678" y="5447189"/>
              <a:ext cx="501086" cy="397095"/>
            </a:xfrm>
            <a:prstGeom prst="rightArrow">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grpSp>
      <p:grpSp>
        <p:nvGrpSpPr>
          <p:cNvPr id="17" name="Group 16"/>
          <p:cNvGrpSpPr/>
          <p:nvPr/>
        </p:nvGrpSpPr>
        <p:grpSpPr>
          <a:xfrm>
            <a:off x="4951412" y="1690578"/>
            <a:ext cx="6117081" cy="999461"/>
            <a:chOff x="4951412" y="1690578"/>
            <a:chExt cx="6117081" cy="999461"/>
          </a:xfrm>
        </p:grpSpPr>
        <p:sp>
          <p:nvSpPr>
            <p:cNvPr id="4" name="Rectangle 3"/>
            <p:cNvSpPr/>
            <p:nvPr/>
          </p:nvSpPr>
          <p:spPr bwMode="auto">
            <a:xfrm>
              <a:off x="4951412" y="1690578"/>
              <a:ext cx="2286000" cy="9994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Controller</a:t>
              </a:r>
            </a:p>
          </p:txBody>
        </p:sp>
        <p:sp>
          <p:nvSpPr>
            <p:cNvPr id="11" name="Content Placeholder 2"/>
            <p:cNvSpPr txBox="1">
              <a:spLocks/>
            </p:cNvSpPr>
            <p:nvPr/>
          </p:nvSpPr>
          <p:spPr>
            <a:xfrm>
              <a:off x="7761767" y="1690579"/>
              <a:ext cx="3306726" cy="999460"/>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64">
                <a:spcBef>
                  <a:spcPts val="1200"/>
                </a:spcBef>
                <a:buNone/>
              </a:pPr>
              <a:r>
                <a:rPr lang="en-US" sz="2400" dirty="0">
                  <a:solidFill>
                    <a:schemeClr val="accent2"/>
                  </a:solidFill>
                </a:rPr>
                <a:t>Controller</a:t>
              </a:r>
            </a:p>
            <a:p>
              <a:pPr marL="0" lvl="1" indent="0" defTabSz="685864">
                <a:spcBef>
                  <a:spcPts val="600"/>
                </a:spcBef>
                <a:buNone/>
              </a:pPr>
              <a:r>
                <a:rPr lang="en-US" sz="2000" dirty="0"/>
                <a:t>Retrieves Model</a:t>
              </a:r>
            </a:p>
            <a:p>
              <a:pPr marL="0" lvl="1" indent="0" defTabSz="685864">
                <a:spcBef>
                  <a:spcPts val="600"/>
                </a:spcBef>
                <a:buNone/>
              </a:pPr>
              <a:r>
                <a:rPr lang="en-US" sz="2000" dirty="0"/>
                <a:t>“Does Stuff”</a:t>
              </a:r>
            </a:p>
          </p:txBody>
        </p:sp>
      </p:grpSp>
      <p:grpSp>
        <p:nvGrpSpPr>
          <p:cNvPr id="19" name="Group 18"/>
          <p:cNvGrpSpPr/>
          <p:nvPr/>
        </p:nvGrpSpPr>
        <p:grpSpPr>
          <a:xfrm>
            <a:off x="4951412" y="3963196"/>
            <a:ext cx="6117081" cy="1006547"/>
            <a:chOff x="4951412" y="3963196"/>
            <a:chExt cx="6117081" cy="1006547"/>
          </a:xfrm>
        </p:grpSpPr>
        <p:sp>
          <p:nvSpPr>
            <p:cNvPr id="5" name="Rectangle 4"/>
            <p:cNvSpPr/>
            <p:nvPr/>
          </p:nvSpPr>
          <p:spPr bwMode="auto">
            <a:xfrm>
              <a:off x="4951412" y="3970283"/>
              <a:ext cx="2286000" cy="9994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View</a:t>
              </a:r>
              <a:endParaRPr lang="en-US" sz="2800" dirty="0">
                <a:gradFill>
                  <a:gsLst>
                    <a:gs pos="0">
                      <a:srgbClr val="FFFFFF"/>
                    </a:gs>
                    <a:gs pos="100000">
                      <a:srgbClr val="FFFFFF"/>
                    </a:gs>
                  </a:gsLst>
                  <a:lin ang="5400000" scaled="0"/>
                </a:gradFill>
              </a:endParaRPr>
            </a:p>
          </p:txBody>
        </p:sp>
        <p:sp>
          <p:nvSpPr>
            <p:cNvPr id="12" name="Content Placeholder 2"/>
            <p:cNvSpPr txBox="1">
              <a:spLocks/>
            </p:cNvSpPr>
            <p:nvPr/>
          </p:nvSpPr>
          <p:spPr>
            <a:xfrm>
              <a:off x="7761767" y="3963196"/>
              <a:ext cx="3306726" cy="999460"/>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64">
                <a:spcBef>
                  <a:spcPts val="1200"/>
                </a:spcBef>
                <a:buNone/>
              </a:pPr>
              <a:r>
                <a:rPr lang="en-US" sz="2400" dirty="0">
                  <a:solidFill>
                    <a:schemeClr val="accent2"/>
                  </a:solidFill>
                </a:rPr>
                <a:t>View</a:t>
              </a:r>
            </a:p>
            <a:p>
              <a:pPr marL="0" lvl="1" indent="0" defTabSz="685864">
                <a:spcBef>
                  <a:spcPts val="600"/>
                </a:spcBef>
                <a:buNone/>
              </a:pPr>
              <a:r>
                <a:rPr lang="en-US" sz="2000" dirty="0"/>
                <a:t>Visually represents</a:t>
              </a:r>
            </a:p>
            <a:p>
              <a:pPr marL="0" lvl="1" indent="0" defTabSz="685864">
                <a:spcBef>
                  <a:spcPts val="600"/>
                </a:spcBef>
                <a:buNone/>
              </a:pPr>
              <a:r>
                <a:rPr lang="en-US" sz="2000" dirty="0"/>
                <a:t>the model</a:t>
              </a:r>
            </a:p>
          </p:txBody>
        </p:sp>
      </p:grpSp>
      <p:sp>
        <p:nvSpPr>
          <p:cNvPr id="13" name="Right Arrow 12"/>
          <p:cNvSpPr/>
          <p:nvPr/>
        </p:nvSpPr>
        <p:spPr bwMode="auto">
          <a:xfrm>
            <a:off x="1945943" y="1690579"/>
            <a:ext cx="2286000" cy="999459"/>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a:t>
            </a:r>
          </a:p>
        </p:txBody>
      </p:sp>
      <p:grpSp>
        <p:nvGrpSpPr>
          <p:cNvPr id="21" name="Group 20"/>
          <p:cNvGrpSpPr/>
          <p:nvPr/>
        </p:nvGrpSpPr>
        <p:grpSpPr>
          <a:xfrm>
            <a:off x="1945943" y="3470400"/>
            <a:ext cx="2286000" cy="1492255"/>
            <a:chOff x="1945943" y="3470400"/>
            <a:chExt cx="2286000" cy="1492255"/>
          </a:xfrm>
        </p:grpSpPr>
        <p:sp>
          <p:nvSpPr>
            <p:cNvPr id="14" name="Left Arrow 13"/>
            <p:cNvSpPr/>
            <p:nvPr/>
          </p:nvSpPr>
          <p:spPr bwMode="auto">
            <a:xfrm>
              <a:off x="1945943" y="3963196"/>
              <a:ext cx="2286000" cy="999459"/>
            </a:xfrm>
            <a:prstGeom prst="lef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Response</a:t>
              </a:r>
            </a:p>
          </p:txBody>
        </p:sp>
        <p:graphicFrame>
          <p:nvGraphicFramePr>
            <p:cNvPr id="15" name="Chart 14"/>
            <p:cNvGraphicFramePr/>
            <p:nvPr>
              <p:extLst>
                <p:ext uri="{D42A27DB-BD31-4B8C-83A1-F6EECF244321}">
                  <p14:modId xmlns:p14="http://schemas.microsoft.com/office/powerpoint/2010/main" val="3104142826"/>
                </p:ext>
              </p:extLst>
            </p:nvPr>
          </p:nvGraphicFramePr>
          <p:xfrm>
            <a:off x="2531061" y="3470400"/>
            <a:ext cx="1115765" cy="999765"/>
          </p:xfrm>
          <a:graphic>
            <a:graphicData uri="http://schemas.openxmlformats.org/drawingml/2006/chart">
              <c:chart xmlns:c="http://schemas.openxmlformats.org/drawingml/2006/chart" xmlns:r="http://schemas.openxmlformats.org/officeDocument/2006/relationships" r:id="rId4"/>
            </a:graphicData>
          </a:graphic>
        </p:graphicFrame>
      </p:grpSp>
    </p:spTree>
    <p:extLst>
      <p:ext uri="{BB962C8B-B14F-4D97-AF65-F5344CB8AC3E}">
        <p14:creationId xmlns:p14="http://schemas.microsoft.com/office/powerpoint/2010/main" val="3321128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55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dirty="0" smtClean="0"/>
              <a:t>Building Web Sites</a:t>
            </a:r>
            <a:br>
              <a:rPr lang="en-US" dirty="0" smtClean="0"/>
            </a:br>
            <a:r>
              <a:rPr lang="en-US" dirty="0" smtClean="0"/>
              <a:t>Using ASP.NET 4.5</a:t>
            </a:r>
            <a:endParaRPr lang="en-US" dirty="0"/>
          </a:p>
        </p:txBody>
      </p:sp>
      <p:sp>
        <p:nvSpPr>
          <p:cNvPr id="7" name="Text Placeholder 6"/>
          <p:cNvSpPr>
            <a:spLocks noGrp="1"/>
          </p:cNvSpPr>
          <p:nvPr>
            <p:ph type="body" sz="quarter" idx="11"/>
          </p:nvPr>
        </p:nvSpPr>
        <p:spPr/>
        <p:txBody>
          <a:bodyPr/>
          <a:lstStyle/>
          <a:p>
            <a:r>
              <a:rPr lang="en-US" dirty="0" smtClean="0"/>
              <a:t>Name</a:t>
            </a:r>
          </a:p>
          <a:p>
            <a:r>
              <a:rPr lang="en-US" dirty="0" smtClean="0"/>
              <a:t>Title</a:t>
            </a:r>
          </a:p>
          <a:p>
            <a:r>
              <a:rPr lang="en-US" dirty="0" smtClean="0"/>
              <a:t>Microsoft Corporation</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31470" y="1418094"/>
            <a:ext cx="8125884" cy="548640"/>
            <a:chOff x="2031470" y="1418094"/>
            <a:chExt cx="8125884" cy="548640"/>
          </a:xfrm>
        </p:grpSpPr>
        <p:sp>
          <p:nvSpPr>
            <p:cNvPr id="6" name="Rectangle 5"/>
            <p:cNvSpPr/>
            <p:nvPr/>
          </p:nvSpPr>
          <p:spPr>
            <a:xfrm>
              <a:off x="4956787" y="1418094"/>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registering &amp; injecting controller factories</a:t>
              </a:r>
            </a:p>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injecting controllers</a:t>
              </a:r>
            </a:p>
          </p:txBody>
        </p:sp>
        <p:sp>
          <p:nvSpPr>
            <p:cNvPr id="7" name="Rectangle 6"/>
            <p:cNvSpPr/>
            <p:nvPr/>
          </p:nvSpPr>
          <p:spPr>
            <a:xfrm>
              <a:off x="2031470" y="1418094"/>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Controllers</a:t>
              </a:r>
            </a:p>
          </p:txBody>
        </p:sp>
      </p:grpSp>
      <p:grpSp>
        <p:nvGrpSpPr>
          <p:cNvPr id="5" name="Group 4"/>
          <p:cNvGrpSpPr/>
          <p:nvPr/>
        </p:nvGrpSpPr>
        <p:grpSpPr>
          <a:xfrm>
            <a:off x="2031470" y="2130390"/>
            <a:ext cx="8125884" cy="548640"/>
            <a:chOff x="2031470" y="2130390"/>
            <a:chExt cx="8125884" cy="548640"/>
          </a:xfrm>
        </p:grpSpPr>
        <p:sp>
          <p:nvSpPr>
            <p:cNvPr id="8" name="Rectangle 7"/>
            <p:cNvSpPr/>
            <p:nvPr/>
          </p:nvSpPr>
          <p:spPr>
            <a:xfrm>
              <a:off x="4956787" y="2130390"/>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 view engines</a:t>
              </a:r>
            </a:p>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injecting dependencies into view pages</a:t>
              </a:r>
            </a:p>
          </p:txBody>
        </p:sp>
        <p:sp>
          <p:nvSpPr>
            <p:cNvPr id="9" name="Rectangle 8"/>
            <p:cNvSpPr/>
            <p:nvPr/>
          </p:nvSpPr>
          <p:spPr>
            <a:xfrm>
              <a:off x="2031470" y="2130390"/>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Views</a:t>
              </a:r>
            </a:p>
          </p:txBody>
        </p:sp>
      </p:grpSp>
      <p:grpSp>
        <p:nvGrpSpPr>
          <p:cNvPr id="20" name="Group 19"/>
          <p:cNvGrpSpPr/>
          <p:nvPr/>
        </p:nvGrpSpPr>
        <p:grpSpPr>
          <a:xfrm>
            <a:off x="2031470" y="2842686"/>
            <a:ext cx="8125884" cy="548640"/>
            <a:chOff x="2031470" y="2842686"/>
            <a:chExt cx="8125884" cy="548640"/>
          </a:xfrm>
        </p:grpSpPr>
        <p:sp>
          <p:nvSpPr>
            <p:cNvPr id="10" name="Rectangle 9"/>
            <p:cNvSpPr/>
            <p:nvPr/>
          </p:nvSpPr>
          <p:spPr>
            <a:xfrm>
              <a:off x="4956787" y="2842686"/>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locating &amp; injecting filters</a:t>
              </a:r>
            </a:p>
          </p:txBody>
        </p:sp>
        <p:sp>
          <p:nvSpPr>
            <p:cNvPr id="11" name="Rectangle 10"/>
            <p:cNvSpPr/>
            <p:nvPr/>
          </p:nvSpPr>
          <p:spPr>
            <a:xfrm>
              <a:off x="2031470" y="2842686"/>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Action Filters</a:t>
              </a:r>
            </a:p>
          </p:txBody>
        </p:sp>
      </p:grpSp>
      <p:grpSp>
        <p:nvGrpSpPr>
          <p:cNvPr id="21" name="Group 20"/>
          <p:cNvGrpSpPr/>
          <p:nvPr/>
        </p:nvGrpSpPr>
        <p:grpSpPr>
          <a:xfrm>
            <a:off x="2031470" y="3554982"/>
            <a:ext cx="8125884" cy="548640"/>
            <a:chOff x="2031470" y="3554982"/>
            <a:chExt cx="8125884" cy="548640"/>
          </a:xfrm>
        </p:grpSpPr>
        <p:sp>
          <p:nvSpPr>
            <p:cNvPr id="12" name="Rectangle 11"/>
            <p:cNvSpPr/>
            <p:nvPr/>
          </p:nvSpPr>
          <p:spPr>
            <a:xfrm>
              <a:off x="4956787" y="3554982"/>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3" name="Rectangle 12"/>
            <p:cNvSpPr/>
            <p:nvPr/>
          </p:nvSpPr>
          <p:spPr>
            <a:xfrm>
              <a:off x="2031470" y="3554982"/>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Model Binders</a:t>
              </a:r>
            </a:p>
          </p:txBody>
        </p:sp>
      </p:grpSp>
      <p:grpSp>
        <p:nvGrpSpPr>
          <p:cNvPr id="22" name="Group 21"/>
          <p:cNvGrpSpPr/>
          <p:nvPr/>
        </p:nvGrpSpPr>
        <p:grpSpPr>
          <a:xfrm>
            <a:off x="2031470" y="4267278"/>
            <a:ext cx="8125884" cy="548640"/>
            <a:chOff x="2031470" y="4267278"/>
            <a:chExt cx="8125884" cy="548640"/>
          </a:xfrm>
        </p:grpSpPr>
        <p:sp>
          <p:nvSpPr>
            <p:cNvPr id="14" name="Rectangle 13"/>
            <p:cNvSpPr/>
            <p:nvPr/>
          </p:nvSpPr>
          <p:spPr>
            <a:xfrm>
              <a:off x="4956787" y="4267278"/>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5" name="Rectangle 14"/>
            <p:cNvSpPr/>
            <p:nvPr/>
          </p:nvSpPr>
          <p:spPr>
            <a:xfrm>
              <a:off x="2031470" y="4267278"/>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Value Providers</a:t>
              </a:r>
            </a:p>
          </p:txBody>
        </p:sp>
      </p:grpSp>
      <p:grpSp>
        <p:nvGrpSpPr>
          <p:cNvPr id="23" name="Group 22"/>
          <p:cNvGrpSpPr/>
          <p:nvPr/>
        </p:nvGrpSpPr>
        <p:grpSpPr>
          <a:xfrm>
            <a:off x="2031470" y="4979574"/>
            <a:ext cx="8125884" cy="548640"/>
            <a:chOff x="2031470" y="4979574"/>
            <a:chExt cx="8125884" cy="548640"/>
          </a:xfrm>
        </p:grpSpPr>
        <p:sp>
          <p:nvSpPr>
            <p:cNvPr id="16" name="Rectangle 15"/>
            <p:cNvSpPr/>
            <p:nvPr/>
          </p:nvSpPr>
          <p:spPr>
            <a:xfrm>
              <a:off x="4956787" y="4979574"/>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7" name="Rectangle 16"/>
            <p:cNvSpPr/>
            <p:nvPr/>
          </p:nvSpPr>
          <p:spPr>
            <a:xfrm>
              <a:off x="2031470" y="4979574"/>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dirty="0">
                  <a:latin typeface="Consolas" pitchFamily="49" charset="0"/>
                  <a:cs typeface="Consolas" pitchFamily="49" charset="0"/>
                </a:rPr>
                <a:t>Validation Providers</a:t>
              </a:r>
            </a:p>
          </p:txBody>
        </p:sp>
      </p:grpSp>
      <p:grpSp>
        <p:nvGrpSpPr>
          <p:cNvPr id="24" name="Group 23"/>
          <p:cNvGrpSpPr/>
          <p:nvPr/>
        </p:nvGrpSpPr>
        <p:grpSpPr>
          <a:xfrm>
            <a:off x="2031470" y="5691870"/>
            <a:ext cx="8125884" cy="548640"/>
            <a:chOff x="2031470" y="5691870"/>
            <a:chExt cx="8125884" cy="548640"/>
          </a:xfrm>
        </p:grpSpPr>
        <p:sp>
          <p:nvSpPr>
            <p:cNvPr id="18" name="Rectangle 17"/>
            <p:cNvSpPr/>
            <p:nvPr/>
          </p:nvSpPr>
          <p:spPr>
            <a:xfrm>
              <a:off x="4956787" y="5691870"/>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9" name="Rectangle 18"/>
            <p:cNvSpPr/>
            <p:nvPr/>
          </p:nvSpPr>
          <p:spPr>
            <a:xfrm>
              <a:off x="2031470" y="5691870"/>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Model metadata Providers</a:t>
              </a:r>
            </a:p>
          </p:txBody>
        </p:sp>
      </p:grpSp>
      <p:sp>
        <p:nvSpPr>
          <p:cNvPr id="3" name="Title 2"/>
          <p:cNvSpPr>
            <a:spLocks noGrp="1"/>
          </p:cNvSpPr>
          <p:nvPr>
            <p:ph type="title"/>
          </p:nvPr>
        </p:nvSpPr>
        <p:spPr/>
        <p:txBody>
          <a:bodyPr/>
          <a:lstStyle/>
          <a:p>
            <a:r>
              <a:rPr lang="en-US" dirty="0" smtClean="0"/>
              <a:t>Supported Dependency Injection Points</a:t>
            </a:r>
            <a:endParaRPr lang="en-US" dirty="0"/>
          </a:p>
        </p:txBody>
      </p:sp>
    </p:spTree>
    <p:extLst>
      <p:ext uri="{BB962C8B-B14F-4D97-AF65-F5344CB8AC3E}">
        <p14:creationId xmlns:p14="http://schemas.microsoft.com/office/powerpoint/2010/main" val="2078232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ASP.NET MVC Fundamentals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41494194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51237610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2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Web API</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76910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Web API – Once Missing in ASP.NET</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grpSp>
        <p:nvGrpSpPr>
          <p:cNvPr id="9" name="Group 8"/>
          <p:cNvGrpSpPr/>
          <p:nvPr/>
        </p:nvGrpSpPr>
        <p:grpSpPr>
          <a:xfrm>
            <a:off x="9889114" y="1703024"/>
            <a:ext cx="1433010" cy="4829903"/>
            <a:chOff x="9889114" y="1703024"/>
            <a:chExt cx="1433010" cy="4829903"/>
          </a:xfrm>
        </p:grpSpPr>
        <p:sp>
          <p:nvSpPr>
            <p:cNvPr id="35" name="Rectangle 34"/>
            <p:cNvSpPr/>
            <p:nvPr/>
          </p:nvSpPr>
          <p:spPr>
            <a:xfrm>
              <a:off x="9899010" y="4536821"/>
              <a:ext cx="1423114" cy="19961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Self Host</a:t>
              </a:r>
              <a:endParaRPr lang="en-US" dirty="0">
                <a:gradFill>
                  <a:gsLst>
                    <a:gs pos="0">
                      <a:srgbClr val="FFFFFF"/>
                    </a:gs>
                    <a:gs pos="100000">
                      <a:srgbClr val="FFFFFF"/>
                    </a:gs>
                  </a:gsLst>
                  <a:lin ang="5400000" scaled="0"/>
                </a:gradFill>
              </a:endParaRPr>
            </a:p>
          </p:txBody>
        </p:sp>
        <p:sp>
          <p:nvSpPr>
            <p:cNvPr id="37" name="Rectangle 36"/>
            <p:cNvSpPr/>
            <p:nvPr/>
          </p:nvSpPr>
          <p:spPr bwMode="auto">
            <a:xfrm>
              <a:off x="9899010" y="3881611"/>
              <a:ext cx="1357301"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41" name="Rectangle 40"/>
            <p:cNvSpPr/>
            <p:nvPr/>
          </p:nvSpPr>
          <p:spPr>
            <a:xfrm>
              <a:off x="9899009" y="2659310"/>
              <a:ext cx="1423115" cy="721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Code</a:t>
              </a:r>
              <a:endParaRPr lang="en-US" dirty="0">
                <a:gradFill>
                  <a:gsLst>
                    <a:gs pos="0">
                      <a:srgbClr val="FFFFFF"/>
                    </a:gs>
                    <a:gs pos="100000">
                      <a:srgbClr val="FFFFFF"/>
                    </a:gs>
                  </a:gsLst>
                  <a:lin ang="5400000" scaled="0"/>
                </a:gradFill>
              </a:endParaRPr>
            </a:p>
          </p:txBody>
        </p:sp>
        <p:sp>
          <p:nvSpPr>
            <p:cNvPr id="42" name="Rectangle 41"/>
            <p:cNvSpPr/>
            <p:nvPr/>
          </p:nvSpPr>
          <p:spPr>
            <a:xfrm>
              <a:off x="9889114" y="2170626"/>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JSON</a:t>
              </a:r>
              <a:endParaRPr lang="en-US" dirty="0">
                <a:gradFill>
                  <a:gsLst>
                    <a:gs pos="0">
                      <a:srgbClr val="FFFFFF"/>
                    </a:gs>
                    <a:gs pos="100000">
                      <a:srgbClr val="FFFFFF"/>
                    </a:gs>
                  </a:gsLst>
                  <a:lin ang="5400000" scaled="0"/>
                </a:gradFill>
              </a:endParaRPr>
            </a:p>
          </p:txBody>
        </p:sp>
        <p:sp>
          <p:nvSpPr>
            <p:cNvPr id="44" name="Rectangle 43"/>
            <p:cNvSpPr/>
            <p:nvPr/>
          </p:nvSpPr>
          <p:spPr>
            <a:xfrm>
              <a:off x="9899008" y="1703024"/>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XML</a:t>
              </a:r>
              <a:endParaRPr lang="en-US"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863561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Web API</a:t>
            </a:r>
            <a:endParaRPr lang="en-US" dirty="0"/>
          </a:p>
        </p:txBody>
      </p:sp>
      <p:sp>
        <p:nvSpPr>
          <p:cNvPr id="4" name="Text Placeholder 3"/>
          <p:cNvSpPr>
            <a:spLocks noGrp="1"/>
          </p:cNvSpPr>
          <p:nvPr>
            <p:ph type="body" sz="quarter" idx="10"/>
          </p:nvPr>
        </p:nvSpPr>
        <p:spPr>
          <a:xfrm>
            <a:off x="519112" y="2278310"/>
            <a:ext cx="11149013" cy="3231654"/>
          </a:xfrm>
        </p:spPr>
        <p:txBody>
          <a:bodyPr/>
          <a:lstStyle/>
          <a:p>
            <a:pPr marL="574675" indent="-571500">
              <a:buFont typeface="Arial" pitchFamily="34" charset="0"/>
              <a:buChar char="•"/>
            </a:pPr>
            <a:r>
              <a:rPr lang="en-US" dirty="0" smtClean="0"/>
              <a:t>A </a:t>
            </a:r>
            <a:r>
              <a:rPr lang="en-US" dirty="0" err="1" smtClean="0"/>
              <a:t>RESTful</a:t>
            </a:r>
            <a:r>
              <a:rPr lang="en-US" dirty="0" smtClean="0"/>
              <a:t>, HTTP-considerate interface</a:t>
            </a:r>
          </a:p>
          <a:p>
            <a:pPr marL="574675" indent="-571500">
              <a:buFont typeface="Arial" pitchFamily="34" charset="0"/>
              <a:buChar char="•"/>
            </a:pPr>
            <a:r>
              <a:rPr lang="en-US" dirty="0" smtClean="0"/>
              <a:t>Previously WCF Web API, rebuilt as part of MVC</a:t>
            </a:r>
          </a:p>
          <a:p>
            <a:pPr marL="574675" indent="-571500">
              <a:buFont typeface="Arial" pitchFamily="34" charset="0"/>
              <a:buChar char="•"/>
            </a:pPr>
            <a:r>
              <a:rPr lang="en-US" dirty="0" smtClean="0"/>
              <a:t>More consistent with the MVC approach</a:t>
            </a:r>
          </a:p>
          <a:p>
            <a:pPr marL="574675" indent="-571500">
              <a:buFont typeface="Arial" pitchFamily="34" charset="0"/>
              <a:buChar char="•"/>
            </a:pPr>
            <a:r>
              <a:rPr lang="en-US" dirty="0" smtClean="0"/>
              <a:t>JSON and XML support out-of-the-box</a:t>
            </a:r>
          </a:p>
          <a:p>
            <a:pPr marL="574675" indent="-571500">
              <a:buFont typeface="Arial" pitchFamily="34" charset="0"/>
              <a:buChar char="•"/>
            </a:pPr>
            <a:r>
              <a:rPr lang="en-US" dirty="0" smtClean="0"/>
              <a:t>Custom formatter support available</a:t>
            </a:r>
          </a:p>
        </p:txBody>
      </p:sp>
      <p:sp>
        <p:nvSpPr>
          <p:cNvPr id="6" name="Rectangle 5"/>
          <p:cNvSpPr/>
          <p:nvPr>
            <p:custDataLst>
              <p:tags r:id="rId1"/>
            </p:custDataLst>
          </p:nvPr>
        </p:nvSpPr>
        <p:spPr bwMode="auto">
          <a:xfrm>
            <a:off x="516571" y="1420813"/>
            <a:ext cx="10850511"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How can you expose your site’s reach to devices or do B2B?</a:t>
            </a:r>
            <a:endParaRPr lang="en-US" sz="3200" dirty="0">
              <a:ln>
                <a:solidFill>
                  <a:schemeClr val="bg1">
                    <a:alpha val="0"/>
                  </a:schemeClr>
                </a:solidFill>
              </a:ln>
              <a:solidFill>
                <a:schemeClr val="bg1"/>
              </a:solidFill>
            </a:endParaRPr>
          </a:p>
        </p:txBody>
      </p:sp>
      <p:sp>
        <p:nvSpPr>
          <p:cNvPr id="7" name="Rectangle 6"/>
          <p:cNvSpPr/>
          <p:nvPr>
            <p:custDataLst>
              <p:tags r:id="rId2"/>
            </p:custDataLst>
          </p:nvPr>
        </p:nvSpPr>
        <p:spPr bwMode="auto">
          <a:xfrm>
            <a:off x="519112" y="1420813"/>
            <a:ext cx="10850511"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Now you can expose your site’s reach to devices or do B2B</a:t>
            </a:r>
            <a:endParaRPr lang="en-US" sz="3200" dirty="0">
              <a:ln>
                <a:solidFill>
                  <a:schemeClr val="bg1">
                    <a:alpha val="0"/>
                  </a:schemeClr>
                </a:solidFill>
              </a:ln>
              <a:solidFill>
                <a:schemeClr val="bg1"/>
              </a:solidFill>
            </a:endParaRPr>
          </a:p>
        </p:txBody>
      </p:sp>
    </p:spTree>
    <p:extLst>
      <p:ext uri="{BB962C8B-B14F-4D97-AF65-F5344CB8AC3E}">
        <p14:creationId xmlns:p14="http://schemas.microsoft.com/office/powerpoint/2010/main" val="4205019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3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par>
                          <p:cTn id="20" fill="hold">
                            <p:stCondLst>
                              <p:cond delay="5000"/>
                            </p:stCondLst>
                            <p:childTnLst>
                              <p:par>
                                <p:cTn id="21" presetID="10" presetClass="entr" presetSubtype="0" fill="hold" grpId="0"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 y="2971258"/>
            <a:ext cx="12188825" cy="310854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8670"/>
            <a:ext cx="12188825" cy="116633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A simple API in 5 steps</a:t>
            </a:r>
            <a:endParaRPr lang="en-US" sz="4800" dirty="0"/>
          </a:p>
        </p:txBody>
      </p:sp>
      <p:sp>
        <p:nvSpPr>
          <p:cNvPr id="5" name="TextBox 4"/>
          <p:cNvSpPr txBox="1"/>
          <p:nvPr/>
        </p:nvSpPr>
        <p:spPr>
          <a:xfrm>
            <a:off x="5130025" y="1695450"/>
            <a:ext cx="6211891"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public class Person</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public </a:t>
            </a:r>
            <a:r>
              <a:rPr lang="en-US" sz="1400" dirty="0" err="1">
                <a:solidFill>
                  <a:schemeClr val="lt1">
                    <a:alpha val="99000"/>
                  </a:schemeClr>
                </a:solidFill>
                <a:latin typeface="Consolas" pitchFamily="49" charset="0"/>
                <a:cs typeface="Consolas" pitchFamily="49" charset="0"/>
              </a:rPr>
              <a:t>int</a:t>
            </a:r>
            <a:r>
              <a:rPr lang="en-US" sz="1400" dirty="0">
                <a:solidFill>
                  <a:schemeClr val="lt1">
                    <a:alpha val="99000"/>
                  </a:schemeClr>
                </a:solidFill>
                <a:latin typeface="Consolas" pitchFamily="49" charset="0"/>
                <a:cs typeface="Consolas" pitchFamily="49" charset="0"/>
              </a:rPr>
              <a:t> Id { get; set; }</a:t>
            </a:r>
          </a:p>
          <a:p>
            <a:r>
              <a:rPr lang="en-US" sz="1400" dirty="0">
                <a:solidFill>
                  <a:schemeClr val="lt1">
                    <a:alpha val="99000"/>
                  </a:schemeClr>
                </a:solidFill>
                <a:latin typeface="Consolas" pitchFamily="49" charset="0"/>
                <a:cs typeface="Consolas" pitchFamily="49" charset="0"/>
              </a:rPr>
              <a:t>    public string Name { get; set; }</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8" name="Rectangle 7"/>
          <p:cNvSpPr/>
          <p:nvPr/>
        </p:nvSpPr>
        <p:spPr>
          <a:xfrm>
            <a:off x="433839" y="1698670"/>
            <a:ext cx="2167838"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1:</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Create a Model</a:t>
            </a:r>
            <a:endParaRPr lang="en-US" dirty="0">
              <a:solidFill>
                <a:schemeClr val="tx2">
                  <a:alpha val="99000"/>
                </a:schemeClr>
              </a:solidFill>
              <a:latin typeface="Segoe UI Light" pitchFamily="34" charset="0"/>
            </a:endParaRPr>
          </a:p>
        </p:txBody>
      </p:sp>
      <p:sp>
        <p:nvSpPr>
          <p:cNvPr id="9" name="TextBox 8"/>
          <p:cNvSpPr txBox="1"/>
          <p:nvPr/>
        </p:nvSpPr>
        <p:spPr>
          <a:xfrm>
            <a:off x="5130023" y="2971258"/>
            <a:ext cx="6211893" cy="310854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public class </a:t>
            </a:r>
            <a:r>
              <a:rPr lang="en-US" sz="1400" dirty="0" err="1">
                <a:solidFill>
                  <a:schemeClr val="lt1">
                    <a:alpha val="99000"/>
                  </a:schemeClr>
                </a:solidFill>
                <a:latin typeface="Consolas" pitchFamily="49" charset="0"/>
                <a:cs typeface="Consolas" pitchFamily="49" charset="0"/>
              </a:rPr>
              <a:t>PersonController</a:t>
            </a:r>
            <a:r>
              <a:rPr lang="en-US" sz="1400" dirty="0">
                <a:solidFill>
                  <a:schemeClr val="lt1">
                    <a:alpha val="99000"/>
                  </a:schemeClr>
                </a:solidFill>
                <a:latin typeface="Consolas" pitchFamily="49" charset="0"/>
                <a:cs typeface="Consolas" pitchFamily="49" charset="0"/>
              </a:rPr>
              <a:t> : </a:t>
            </a:r>
            <a:r>
              <a:rPr lang="en-US" sz="1400" dirty="0" err="1">
                <a:solidFill>
                  <a:schemeClr val="accent4">
                    <a:lumMod val="40000"/>
                    <a:lumOff val="60000"/>
                    <a:alpha val="99000"/>
                  </a:schemeClr>
                </a:solidFill>
                <a:latin typeface="Consolas" pitchFamily="49" charset="0"/>
                <a:cs typeface="Consolas" pitchFamily="49" charset="0"/>
              </a:rPr>
              <a:t>ApiController</a:t>
            </a:r>
            <a:endParaRPr lang="en-US" sz="1400" dirty="0">
              <a:solidFill>
                <a:schemeClr val="accent4">
                  <a:lumMod val="40000"/>
                  <a:lumOff val="60000"/>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List&lt;Person&gt; _people</a:t>
            </a:r>
            <a:r>
              <a:rPr lang="en-US" sz="1400" dirty="0" smtClean="0">
                <a:solidFill>
                  <a:schemeClr val="lt1">
                    <a:alpha val="99000"/>
                  </a:schemeClr>
                </a:solidFill>
                <a:latin typeface="Consolas" pitchFamily="49" charset="0"/>
                <a:cs typeface="Consolas" pitchFamily="49" charset="0"/>
              </a:rPr>
              <a:t>;</a:t>
            </a:r>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public </a:t>
            </a:r>
            <a:r>
              <a:rPr lang="en-US" sz="1400" dirty="0" err="1">
                <a:solidFill>
                  <a:schemeClr val="lt1">
                    <a:alpha val="99000"/>
                  </a:schemeClr>
                </a:solidFill>
                <a:latin typeface="Consolas" pitchFamily="49" charset="0"/>
                <a:cs typeface="Consolas" pitchFamily="49" charset="0"/>
              </a:rPr>
              <a:t>PersonController</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_people = new List&lt;Person&gt;();</a:t>
            </a:r>
          </a:p>
          <a:p>
            <a:r>
              <a:rPr lang="en-US" sz="1400" dirty="0">
                <a:solidFill>
                  <a:schemeClr val="lt1">
                    <a:alpha val="99000"/>
                  </a:schemeClr>
                </a:solidFill>
                <a:latin typeface="Consolas" pitchFamily="49" charset="0"/>
                <a:cs typeface="Consolas" pitchFamily="49" charset="0"/>
              </a:rPr>
              <a:t>        _</a:t>
            </a:r>
            <a:r>
              <a:rPr lang="en-US" sz="1400" dirty="0" err="1">
                <a:solidFill>
                  <a:schemeClr val="lt1">
                    <a:alpha val="99000"/>
                  </a:schemeClr>
                </a:solidFill>
                <a:latin typeface="Consolas" pitchFamily="49" charset="0"/>
                <a:cs typeface="Consolas" pitchFamily="49" charset="0"/>
              </a:rPr>
              <a:t>people.AddRange</a:t>
            </a:r>
            <a:r>
              <a:rPr lang="en-US" sz="1400" dirty="0">
                <a:solidFill>
                  <a:schemeClr val="lt1">
                    <a:alpha val="99000"/>
                  </a:schemeClr>
                </a:solidFill>
                <a:latin typeface="Consolas" pitchFamily="49" charset="0"/>
                <a:cs typeface="Consolas" pitchFamily="49" charset="0"/>
              </a:rPr>
              <a:t>(new Person[]</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new Person { Id = 1, Name = "Chuck Norris" },</a:t>
            </a:r>
          </a:p>
          <a:p>
            <a:r>
              <a:rPr lang="en-US" sz="1400" dirty="0">
                <a:solidFill>
                  <a:schemeClr val="lt1">
                    <a:alpha val="99000"/>
                  </a:schemeClr>
                </a:solidFill>
                <a:latin typeface="Consolas" pitchFamily="49" charset="0"/>
                <a:cs typeface="Consolas" pitchFamily="49" charset="0"/>
              </a:rPr>
              <a:t>            new Person { Id = 2, Name = "David </a:t>
            </a:r>
            <a:r>
              <a:rPr lang="en-US" sz="1400" dirty="0" err="1">
                <a:solidFill>
                  <a:schemeClr val="lt1">
                    <a:alpha val="99000"/>
                  </a:schemeClr>
                </a:solidFill>
                <a:latin typeface="Consolas" pitchFamily="49" charset="0"/>
                <a:cs typeface="Consolas" pitchFamily="49" charset="0"/>
              </a:rPr>
              <a:t>Caradine</a:t>
            </a:r>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new Person { Id = 3, Name = "Bruce Lee" }</a:t>
            </a:r>
          </a:p>
          <a:p>
            <a:r>
              <a:rPr lang="en-US" sz="1400" dirty="0" smtClean="0">
                <a:solidFill>
                  <a:schemeClr val="lt1">
                    <a:alpha val="99000"/>
                  </a:schemeClr>
                </a:solidFill>
                <a:latin typeface="Consolas" pitchFamily="49" charset="0"/>
                <a:cs typeface="Consolas" pitchFamily="49" charset="0"/>
              </a:rPr>
              <a:t>        </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10" name="Rectangle 9"/>
          <p:cNvSpPr/>
          <p:nvPr/>
        </p:nvSpPr>
        <p:spPr>
          <a:xfrm>
            <a:off x="433838" y="2971258"/>
            <a:ext cx="3156890"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2:</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Make an API Controller</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384686882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 y="3004814"/>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8670"/>
            <a:ext cx="12188825" cy="116633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Make Controller actions to return &amp; save data</a:t>
            </a:r>
            <a:endParaRPr lang="en-US" sz="4800" dirty="0"/>
          </a:p>
        </p:txBody>
      </p:sp>
      <p:sp>
        <p:nvSpPr>
          <p:cNvPr id="5" name="TextBox 4"/>
          <p:cNvSpPr txBox="1"/>
          <p:nvPr/>
        </p:nvSpPr>
        <p:spPr>
          <a:xfrm>
            <a:off x="5130025" y="1695450"/>
            <a:ext cx="5901497"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GET /</a:t>
            </a:r>
            <a:r>
              <a:rPr lang="en-US" sz="1400" dirty="0" err="1">
                <a:solidFill>
                  <a:schemeClr val="lt1">
                    <a:alpha val="99000"/>
                  </a:schemeClr>
                </a:solidFill>
                <a:latin typeface="Consolas" pitchFamily="49" charset="0"/>
                <a:cs typeface="Consolas" pitchFamily="49" charset="0"/>
              </a:rPr>
              <a:t>api</a:t>
            </a:r>
            <a:r>
              <a:rPr lang="en-US" sz="1400" dirty="0">
                <a:solidFill>
                  <a:schemeClr val="lt1">
                    <a:alpha val="99000"/>
                  </a:schemeClr>
                </a:solidFill>
                <a:latin typeface="Consolas" pitchFamily="49" charset="0"/>
                <a:cs typeface="Consolas" pitchFamily="49" charset="0"/>
              </a:rPr>
              <a:t>/person</a:t>
            </a:r>
          </a:p>
          <a:p>
            <a:r>
              <a:rPr lang="en-US" sz="1400" dirty="0">
                <a:solidFill>
                  <a:schemeClr val="lt1">
                    <a:alpha val="99000"/>
                  </a:schemeClr>
                </a:solidFill>
                <a:latin typeface="Consolas" pitchFamily="49" charset="0"/>
                <a:cs typeface="Consolas" pitchFamily="49" charset="0"/>
              </a:rPr>
              <a:t>public </a:t>
            </a:r>
            <a:r>
              <a:rPr lang="en-US" sz="1400" dirty="0" err="1">
                <a:solidFill>
                  <a:schemeClr val="lt1">
                    <a:alpha val="99000"/>
                  </a:schemeClr>
                </a:solidFill>
                <a:latin typeface="Consolas" pitchFamily="49" charset="0"/>
                <a:cs typeface="Consolas" pitchFamily="49" charset="0"/>
              </a:rPr>
              <a:t>IEnumerable</a:t>
            </a:r>
            <a:r>
              <a:rPr lang="en-US" sz="1400" dirty="0">
                <a:solidFill>
                  <a:schemeClr val="lt1">
                    <a:alpha val="99000"/>
                  </a:schemeClr>
                </a:solidFill>
                <a:latin typeface="Consolas" pitchFamily="49" charset="0"/>
                <a:cs typeface="Consolas" pitchFamily="49" charset="0"/>
              </a:rPr>
              <a:t>&lt;</a:t>
            </a:r>
            <a:r>
              <a:rPr lang="en-US" sz="1400" dirty="0">
                <a:solidFill>
                  <a:schemeClr val="accent4">
                    <a:lumMod val="40000"/>
                    <a:lumOff val="60000"/>
                    <a:alpha val="99000"/>
                  </a:schemeClr>
                </a:solidFill>
                <a:latin typeface="Consolas" pitchFamily="49" charset="0"/>
                <a:cs typeface="Consolas" pitchFamily="49" charset="0"/>
              </a:rPr>
              <a:t>Person</a:t>
            </a:r>
            <a:r>
              <a:rPr lang="en-US" sz="1400" dirty="0">
                <a:solidFill>
                  <a:schemeClr val="lt1">
                    <a:alpha val="99000"/>
                  </a:schemeClr>
                </a:solidFill>
                <a:latin typeface="Consolas" pitchFamily="49" charset="0"/>
                <a:cs typeface="Consolas" pitchFamily="49" charset="0"/>
              </a:rPr>
              <a:t>&gt; Get()</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return _people;</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8" name="Rectangle 7"/>
          <p:cNvSpPr/>
          <p:nvPr/>
        </p:nvSpPr>
        <p:spPr>
          <a:xfrm>
            <a:off x="433839" y="1698670"/>
            <a:ext cx="2485232"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3:</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Return everything</a:t>
            </a:r>
            <a:endParaRPr lang="en-US" dirty="0">
              <a:solidFill>
                <a:schemeClr val="tx2">
                  <a:alpha val="99000"/>
                </a:schemeClr>
              </a:solidFill>
              <a:latin typeface="Segoe UI Light" pitchFamily="34" charset="0"/>
            </a:endParaRPr>
          </a:p>
        </p:txBody>
      </p:sp>
      <p:sp>
        <p:nvSpPr>
          <p:cNvPr id="9" name="TextBox 8"/>
          <p:cNvSpPr txBox="1"/>
          <p:nvPr/>
        </p:nvSpPr>
        <p:spPr>
          <a:xfrm>
            <a:off x="5130023" y="3004814"/>
            <a:ext cx="5901499"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GET /</a:t>
            </a:r>
            <a:r>
              <a:rPr lang="en-US" sz="1400" dirty="0" err="1">
                <a:solidFill>
                  <a:schemeClr val="lt1">
                    <a:alpha val="99000"/>
                  </a:schemeClr>
                </a:solidFill>
                <a:latin typeface="Consolas" pitchFamily="49" charset="0"/>
                <a:cs typeface="Consolas" pitchFamily="49" charset="0"/>
              </a:rPr>
              <a:t>api</a:t>
            </a:r>
            <a:r>
              <a:rPr lang="en-US" sz="1400" dirty="0">
                <a:solidFill>
                  <a:schemeClr val="lt1">
                    <a:alpha val="99000"/>
                  </a:schemeClr>
                </a:solidFill>
                <a:latin typeface="Consolas" pitchFamily="49" charset="0"/>
                <a:cs typeface="Consolas" pitchFamily="49" charset="0"/>
              </a:rPr>
              <a:t>/person/5</a:t>
            </a:r>
          </a:p>
          <a:p>
            <a:r>
              <a:rPr lang="en-US" sz="1400" dirty="0">
                <a:solidFill>
                  <a:schemeClr val="lt1">
                    <a:alpha val="99000"/>
                  </a:schemeClr>
                </a:solidFill>
                <a:latin typeface="Consolas" pitchFamily="49" charset="0"/>
                <a:cs typeface="Consolas" pitchFamily="49" charset="0"/>
              </a:rPr>
              <a:t>public </a:t>
            </a:r>
            <a:r>
              <a:rPr lang="en-US" sz="1400" dirty="0" smtClean="0">
                <a:solidFill>
                  <a:schemeClr val="accent4">
                    <a:lumMod val="40000"/>
                    <a:lumOff val="60000"/>
                    <a:alpha val="99000"/>
                  </a:schemeClr>
                </a:solidFill>
                <a:latin typeface="Consolas" pitchFamily="49" charset="0"/>
                <a:cs typeface="Consolas" pitchFamily="49" charset="0"/>
              </a:rPr>
              <a:t>Person</a:t>
            </a:r>
            <a:r>
              <a:rPr lang="en-US" sz="1400" dirty="0" smtClean="0">
                <a:solidFill>
                  <a:schemeClr val="lt1">
                    <a:alpha val="99000"/>
                  </a:schemeClr>
                </a:solidFill>
                <a:latin typeface="Consolas" pitchFamily="49" charset="0"/>
                <a:cs typeface="Consolas" pitchFamily="49" charset="0"/>
              </a:rPr>
              <a:t> Get(</a:t>
            </a:r>
            <a:r>
              <a:rPr lang="en-US" sz="1400" dirty="0" err="1" smtClean="0">
                <a:solidFill>
                  <a:schemeClr val="lt1">
                    <a:alpha val="99000"/>
                  </a:schemeClr>
                </a:solidFill>
                <a:latin typeface="Consolas" pitchFamily="49" charset="0"/>
                <a:cs typeface="Consolas" pitchFamily="49" charset="0"/>
              </a:rPr>
              <a:t>int</a:t>
            </a:r>
            <a:r>
              <a:rPr lang="en-US" sz="1400" dirty="0" smtClean="0">
                <a:solidFill>
                  <a:schemeClr val="lt1">
                    <a:alpha val="99000"/>
                  </a:schemeClr>
                </a:solidFill>
                <a:latin typeface="Consolas" pitchFamily="49" charset="0"/>
                <a:cs typeface="Consolas" pitchFamily="49" charset="0"/>
              </a:rPr>
              <a:t> </a:t>
            </a:r>
            <a:r>
              <a:rPr lang="en-US" sz="1400" dirty="0">
                <a:solidFill>
                  <a:schemeClr val="lt1">
                    <a:alpha val="99000"/>
                  </a:schemeClr>
                </a:solidFill>
                <a:latin typeface="Consolas" pitchFamily="49" charset="0"/>
                <a:cs typeface="Consolas" pitchFamily="49" charset="0"/>
              </a:rPr>
              <a:t>id)</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return _</a:t>
            </a:r>
            <a:r>
              <a:rPr lang="en-US" sz="1400" dirty="0" err="1">
                <a:solidFill>
                  <a:schemeClr val="lt1">
                    <a:alpha val="99000"/>
                  </a:schemeClr>
                </a:solidFill>
                <a:latin typeface="Consolas" pitchFamily="49" charset="0"/>
                <a:cs typeface="Consolas" pitchFamily="49" charset="0"/>
              </a:rPr>
              <a:t>people.First</a:t>
            </a:r>
            <a:r>
              <a:rPr lang="en-US" sz="1400" dirty="0">
                <a:solidFill>
                  <a:schemeClr val="lt1">
                    <a:alpha val="99000"/>
                  </a:schemeClr>
                </a:solidFill>
                <a:latin typeface="Consolas" pitchFamily="49" charset="0"/>
                <a:cs typeface="Consolas" pitchFamily="49" charset="0"/>
              </a:rPr>
              <a:t>(x =&gt; </a:t>
            </a:r>
            <a:r>
              <a:rPr lang="en-US" sz="1400" dirty="0" err="1">
                <a:solidFill>
                  <a:schemeClr val="lt1">
                    <a:alpha val="99000"/>
                  </a:schemeClr>
                </a:solidFill>
                <a:latin typeface="Consolas" pitchFamily="49" charset="0"/>
                <a:cs typeface="Consolas" pitchFamily="49" charset="0"/>
              </a:rPr>
              <a:t>x.Id</a:t>
            </a:r>
            <a:r>
              <a:rPr lang="en-US" sz="1400" dirty="0">
                <a:solidFill>
                  <a:schemeClr val="lt1">
                    <a:alpha val="99000"/>
                  </a:schemeClr>
                </a:solidFill>
                <a:latin typeface="Consolas" pitchFamily="49" charset="0"/>
                <a:cs typeface="Consolas" pitchFamily="49" charset="0"/>
              </a:rPr>
              <a:t> == id);</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10" name="Rectangle 9"/>
          <p:cNvSpPr/>
          <p:nvPr/>
        </p:nvSpPr>
        <p:spPr>
          <a:xfrm>
            <a:off x="433838" y="3004814"/>
            <a:ext cx="2259658"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4:</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Return one item</a:t>
            </a:r>
            <a:endParaRPr lang="en-US" dirty="0">
              <a:solidFill>
                <a:schemeClr val="tx2">
                  <a:alpha val="99000"/>
                </a:schemeClr>
              </a:solidFill>
              <a:latin typeface="Segoe UI Light" pitchFamily="34" charset="0"/>
            </a:endParaRPr>
          </a:p>
        </p:txBody>
      </p:sp>
      <p:sp>
        <p:nvSpPr>
          <p:cNvPr id="11" name="Rectangle 10"/>
          <p:cNvSpPr/>
          <p:nvPr/>
        </p:nvSpPr>
        <p:spPr bwMode="auto">
          <a:xfrm>
            <a:off x="-2" y="4331673"/>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TextBox 11"/>
          <p:cNvSpPr txBox="1"/>
          <p:nvPr/>
        </p:nvSpPr>
        <p:spPr>
          <a:xfrm>
            <a:off x="5130022" y="4331673"/>
            <a:ext cx="5901499"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POST /</a:t>
            </a:r>
            <a:r>
              <a:rPr lang="en-US" sz="1400" dirty="0" err="1">
                <a:solidFill>
                  <a:schemeClr val="lt1">
                    <a:alpha val="99000"/>
                  </a:schemeClr>
                </a:solidFill>
                <a:latin typeface="Consolas" pitchFamily="49" charset="0"/>
                <a:cs typeface="Consolas" pitchFamily="49" charset="0"/>
              </a:rPr>
              <a:t>api</a:t>
            </a:r>
            <a:r>
              <a:rPr lang="en-US" sz="1400" dirty="0">
                <a:solidFill>
                  <a:schemeClr val="lt1">
                    <a:alpha val="99000"/>
                  </a:schemeClr>
                </a:solidFill>
                <a:latin typeface="Consolas" pitchFamily="49" charset="0"/>
                <a:cs typeface="Consolas" pitchFamily="49" charset="0"/>
              </a:rPr>
              <a:t>/person</a:t>
            </a:r>
          </a:p>
          <a:p>
            <a:r>
              <a:rPr lang="en-US" sz="1400" dirty="0">
                <a:solidFill>
                  <a:schemeClr val="lt1">
                    <a:alpha val="99000"/>
                  </a:schemeClr>
                </a:solidFill>
                <a:latin typeface="Consolas" pitchFamily="49" charset="0"/>
                <a:cs typeface="Consolas" pitchFamily="49" charset="0"/>
              </a:rPr>
              <a:t>public void Post(</a:t>
            </a:r>
            <a:r>
              <a:rPr lang="en-US" sz="1400" dirty="0">
                <a:solidFill>
                  <a:schemeClr val="accent4">
                    <a:lumMod val="40000"/>
                    <a:lumOff val="60000"/>
                    <a:alpha val="99000"/>
                  </a:schemeClr>
                </a:solidFill>
                <a:latin typeface="Consolas" pitchFamily="49" charset="0"/>
                <a:cs typeface="Consolas" pitchFamily="49" charset="0"/>
              </a:rPr>
              <a:t>Person</a:t>
            </a:r>
            <a:r>
              <a:rPr lang="en-US" sz="1400" dirty="0">
                <a:solidFill>
                  <a:schemeClr val="lt1">
                    <a:alpha val="99000"/>
                  </a:schemeClr>
                </a:solidFill>
                <a:latin typeface="Consolas" pitchFamily="49" charset="0"/>
                <a:cs typeface="Consolas" pitchFamily="49" charset="0"/>
              </a:rPr>
              <a:t> value)</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_</a:t>
            </a:r>
            <a:r>
              <a:rPr lang="en-US" sz="1400" dirty="0" err="1">
                <a:solidFill>
                  <a:schemeClr val="lt1">
                    <a:alpha val="99000"/>
                  </a:schemeClr>
                </a:solidFill>
                <a:latin typeface="Consolas" pitchFamily="49" charset="0"/>
                <a:cs typeface="Consolas" pitchFamily="49" charset="0"/>
              </a:rPr>
              <a:t>people.Add</a:t>
            </a:r>
            <a:r>
              <a:rPr lang="en-US" sz="1400" dirty="0">
                <a:solidFill>
                  <a:schemeClr val="lt1">
                    <a:alpha val="99000"/>
                  </a:schemeClr>
                </a:solidFill>
                <a:latin typeface="Consolas" pitchFamily="49" charset="0"/>
                <a:cs typeface="Consolas" pitchFamily="49" charset="0"/>
              </a:rPr>
              <a:t>(value);</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13" name="Rectangle 12"/>
          <p:cNvSpPr/>
          <p:nvPr/>
        </p:nvSpPr>
        <p:spPr>
          <a:xfrm>
            <a:off x="433837" y="4331673"/>
            <a:ext cx="2106667"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5:</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Collect an item</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386105469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Web API with IE9</a:t>
            </a:r>
            <a:endParaRPr lang="en-US" dirty="0"/>
          </a:p>
        </p:txBody>
      </p:sp>
      <p:sp>
        <p:nvSpPr>
          <p:cNvPr id="4" name="Text Placeholder 3"/>
          <p:cNvSpPr>
            <a:spLocks noGrp="1"/>
          </p:cNvSpPr>
          <p:nvPr>
            <p:ph type="body" idx="1"/>
          </p:nvPr>
        </p:nvSpPr>
        <p:spPr>
          <a:xfrm>
            <a:off x="519113" y="1558599"/>
            <a:ext cx="5486400" cy="332399"/>
          </a:xfrm>
        </p:spPr>
        <p:txBody>
          <a:bodyPr/>
          <a:lstStyle/>
          <a:p>
            <a:r>
              <a:rPr lang="en-US" sz="2400" dirty="0" smtClean="0"/>
              <a:t>Go to /</a:t>
            </a:r>
            <a:r>
              <a:rPr lang="en-US" sz="2400" dirty="0" err="1" smtClean="0"/>
              <a:t>api</a:t>
            </a:r>
            <a:r>
              <a:rPr lang="en-US" sz="2400" dirty="0" smtClean="0"/>
              <a:t>/person ([prefix]Controller)</a:t>
            </a:r>
            <a:endParaRPr lang="en-US" sz="2400" dirty="0"/>
          </a:p>
        </p:txBody>
      </p:sp>
      <p:sp>
        <p:nvSpPr>
          <p:cNvPr id="6" name="Text Placeholder 5"/>
          <p:cNvSpPr>
            <a:spLocks noGrp="1"/>
          </p:cNvSpPr>
          <p:nvPr>
            <p:ph type="body" sz="quarter" idx="3"/>
          </p:nvPr>
        </p:nvSpPr>
        <p:spPr>
          <a:xfrm>
            <a:off x="6181725" y="1558599"/>
            <a:ext cx="5486400" cy="332399"/>
          </a:xfrm>
        </p:spPr>
        <p:txBody>
          <a:bodyPr/>
          <a:lstStyle/>
          <a:p>
            <a:r>
              <a:rPr lang="en-US" sz="2400" dirty="0" smtClean="0"/>
              <a:t>Detailed view exposes the JSON data</a:t>
            </a:r>
            <a:endParaRPr lang="en-US" sz="2400" dirty="0"/>
          </a:p>
        </p:txBody>
      </p:sp>
      <p:pic>
        <p:nvPicPr>
          <p:cNvPr id="72706" name="Picture 2" descr="C:\Users\bradyg\AppData\Local\Temp\SNAGHTML39e7142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12" y="2028083"/>
            <a:ext cx="5115485" cy="2787198"/>
          </a:xfrm>
          <a:prstGeom prst="rect">
            <a:avLst/>
          </a:prstGeom>
          <a:noFill/>
          <a:extLst>
            <a:ext uri="{909E8E84-426E-40DD-AFC4-6F175D3DCCD1}">
              <a14:hiddenFill xmlns:a14="http://schemas.microsoft.com/office/drawing/2010/main">
                <a:solidFill>
                  <a:srgbClr val="FFFFFF"/>
                </a:solidFill>
              </a14:hiddenFill>
            </a:ext>
          </a:extLst>
        </p:spPr>
      </p:pic>
      <p:pic>
        <p:nvPicPr>
          <p:cNvPr id="72708" name="Picture 4" descr="C:\Users\bradyg\AppData\Local\Temp\SNAGHTML39e98fa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1724" y="2028083"/>
            <a:ext cx="5115485" cy="278719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custDataLst>
              <p:tags r:id="rId1"/>
            </p:custDataLst>
          </p:nvPr>
        </p:nvSpPr>
        <p:spPr bwMode="auto">
          <a:xfrm>
            <a:off x="446698" y="5053246"/>
            <a:ext cx="10850511"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All of this, using native HTTP calls and familiar MVC syntax!</a:t>
            </a:r>
            <a:endParaRPr lang="en-US" sz="3200" dirty="0">
              <a:ln>
                <a:solidFill>
                  <a:schemeClr val="bg1">
                    <a:alpha val="0"/>
                  </a:schemeClr>
                </a:solidFill>
              </a:ln>
              <a:solidFill>
                <a:schemeClr val="bg1"/>
              </a:solidFill>
            </a:endParaRPr>
          </a:p>
        </p:txBody>
      </p:sp>
    </p:spTree>
    <p:extLst>
      <p:ext uri="{BB962C8B-B14F-4D97-AF65-F5344CB8AC3E}">
        <p14:creationId xmlns:p14="http://schemas.microsoft.com/office/powerpoint/2010/main" val="214647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72706"/>
                                        </p:tgtEl>
                                        <p:attrNameLst>
                                          <p:attrName>style.visibility</p:attrName>
                                        </p:attrNameLst>
                                      </p:cBhvr>
                                      <p:to>
                                        <p:strVal val="visible"/>
                                      </p:to>
                                    </p:set>
                                    <p:animEffect transition="in" filter="fade">
                                      <p:cBhvr>
                                        <p:cTn id="10" dur="500"/>
                                        <p:tgtEl>
                                          <p:spTgt spid="72706"/>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par>
                                <p:cTn id="15" presetID="10" presetClass="entr" presetSubtype="0" fill="hold" nodeType="withEffect">
                                  <p:stCondLst>
                                    <p:cond delay="500"/>
                                  </p:stCondLst>
                                  <p:childTnLst>
                                    <p:set>
                                      <p:cBhvr>
                                        <p:cTn id="16" dur="1" fill="hold">
                                          <p:stCondLst>
                                            <p:cond delay="0"/>
                                          </p:stCondLst>
                                        </p:cTn>
                                        <p:tgtEl>
                                          <p:spTgt spid="72708"/>
                                        </p:tgtEl>
                                        <p:attrNameLst>
                                          <p:attrName>style.visibility</p:attrName>
                                        </p:attrNameLst>
                                      </p:cBhvr>
                                      <p:to>
                                        <p:strVal val="visible"/>
                                      </p:to>
                                    </p:set>
                                    <p:animEffect transition="in" filter="fade">
                                      <p:cBhvr>
                                        <p:cTn id="17" dur="500"/>
                                        <p:tgtEl>
                                          <p:spTgt spid="72708"/>
                                        </p:tgtEl>
                                      </p:cBhvr>
                                    </p:animEffect>
                                  </p:childTnLst>
                                </p:cTn>
                              </p:par>
                            </p:childTnLst>
                          </p:cTn>
                        </p:par>
                        <p:par>
                          <p:cTn id="18" fill="hold">
                            <p:stCondLst>
                              <p:cond delay="2000"/>
                            </p:stCondLst>
                            <p:childTnLst>
                              <p:par>
                                <p:cTn id="19" presetID="10" presetClass="entr" presetSubtype="0"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Building an API</a:t>
            </a:r>
            <a:endParaRPr lang="en-US" dirty="0"/>
          </a:p>
        </p:txBody>
      </p:sp>
      <p:sp>
        <p:nvSpPr>
          <p:cNvPr id="9" name="Text Placeholder 8"/>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90462893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68864311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52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Summary</a:t>
            </a:r>
            <a:endParaRPr lang="en-US" dirty="0"/>
          </a:p>
        </p:txBody>
      </p:sp>
      <p:sp>
        <p:nvSpPr>
          <p:cNvPr id="7" name="Rectangle 6"/>
          <p:cNvSpPr/>
          <p:nvPr/>
        </p:nvSpPr>
        <p:spPr bwMode="auto">
          <a:xfrm>
            <a:off x="4763" y="1955510"/>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New features of ASP.NET Web Forms 4.5</a:t>
            </a:r>
            <a:endParaRPr lang="en-US" dirty="0">
              <a:gradFill>
                <a:gsLst>
                  <a:gs pos="0">
                    <a:schemeClr val="bg1"/>
                  </a:gs>
                  <a:gs pos="100000">
                    <a:schemeClr val="bg1"/>
                  </a:gs>
                </a:gsLst>
                <a:lin ang="5400000" scaled="0"/>
              </a:gradFill>
            </a:endParaRPr>
          </a:p>
        </p:txBody>
      </p:sp>
      <p:sp>
        <p:nvSpPr>
          <p:cNvPr id="8" name="Rectangle 7"/>
          <p:cNvSpPr/>
          <p:nvPr/>
        </p:nvSpPr>
        <p:spPr bwMode="auto">
          <a:xfrm>
            <a:off x="4763" y="2622953"/>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Web Pages and Razor</a:t>
            </a:r>
            <a:endParaRPr lang="en-US" dirty="0">
              <a:gradFill>
                <a:gsLst>
                  <a:gs pos="0">
                    <a:schemeClr val="bg1"/>
                  </a:gs>
                  <a:gs pos="100000">
                    <a:schemeClr val="bg1"/>
                  </a:gs>
                </a:gsLst>
                <a:lin ang="5400000" scaled="0"/>
              </a:gradFill>
            </a:endParaRPr>
          </a:p>
        </p:txBody>
      </p:sp>
      <p:sp>
        <p:nvSpPr>
          <p:cNvPr id="9" name="Rectangle 8"/>
          <p:cNvSpPr/>
          <p:nvPr/>
        </p:nvSpPr>
        <p:spPr bwMode="auto">
          <a:xfrm>
            <a:off x="4763" y="3290396"/>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New Features in MVC 4</a:t>
            </a:r>
            <a:endParaRPr lang="en-US" dirty="0">
              <a:gradFill>
                <a:gsLst>
                  <a:gs pos="0">
                    <a:schemeClr val="bg1"/>
                  </a:gs>
                  <a:gs pos="100000">
                    <a:schemeClr val="bg1"/>
                  </a:gs>
                </a:gsLst>
                <a:lin ang="5400000" scaled="0"/>
              </a:gradFill>
            </a:endParaRPr>
          </a:p>
        </p:txBody>
      </p:sp>
      <p:sp>
        <p:nvSpPr>
          <p:cNvPr id="10" name="Rectangle 9"/>
          <p:cNvSpPr/>
          <p:nvPr/>
        </p:nvSpPr>
        <p:spPr bwMode="auto">
          <a:xfrm>
            <a:off x="-3175" y="3951951"/>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Web API</a:t>
            </a:r>
            <a:endParaRPr lang="en-US" dirty="0">
              <a:gradFill>
                <a:gsLst>
                  <a:gs pos="0">
                    <a:schemeClr val="bg1"/>
                  </a:gs>
                  <a:gs pos="100000">
                    <a:schemeClr val="bg1"/>
                  </a:gs>
                </a:gsLst>
                <a:lin ang="5400000" scaled="0"/>
              </a:gradFill>
            </a:endParaRPr>
          </a:p>
        </p:txBody>
      </p:sp>
      <p:sp>
        <p:nvSpPr>
          <p:cNvPr id="11" name="Rectangle 10"/>
          <p:cNvSpPr/>
          <p:nvPr/>
        </p:nvSpPr>
        <p:spPr bwMode="auto">
          <a:xfrm>
            <a:off x="14550" y="1336122"/>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There is </a:t>
            </a:r>
            <a:r>
              <a:rPr lang="en-US" dirty="0" smtClean="0">
                <a:solidFill>
                  <a:schemeClr val="accent4">
                    <a:lumMod val="40000"/>
                    <a:lumOff val="60000"/>
                  </a:schemeClr>
                </a:solidFill>
              </a:rPr>
              <a:t>One ASP.NET Framework</a:t>
            </a:r>
            <a:r>
              <a:rPr lang="en-US" dirty="0" smtClean="0">
                <a:gradFill>
                  <a:gsLst>
                    <a:gs pos="0">
                      <a:schemeClr val="bg1"/>
                    </a:gs>
                    <a:gs pos="100000">
                      <a:schemeClr val="bg1"/>
                    </a:gs>
                  </a:gsLst>
                  <a:lin ang="5400000" scaled="0"/>
                </a:gradFill>
              </a:rPr>
              <a:t> on top of which many cool things are built</a:t>
            </a:r>
            <a:endParaRPr lang="en-US" dirty="0">
              <a:gradFill>
                <a:gsLst>
                  <a:gs pos="0">
                    <a:schemeClr val="bg1"/>
                  </a:gs>
                  <a:gs pos="100000">
                    <a:schemeClr val="bg1"/>
                  </a:gs>
                </a:gsLst>
                <a:lin ang="5400000" scaled="0"/>
              </a:gradFill>
            </a:endParaRPr>
          </a:p>
        </p:txBody>
      </p:sp>
    </p:spTree>
    <p:extLst>
      <p:ext uri="{BB962C8B-B14F-4D97-AF65-F5344CB8AC3E}">
        <p14:creationId xmlns:p14="http://schemas.microsoft.com/office/powerpoint/2010/main" val="264606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decel="100000" fill="hold" grpId="0" nodeType="afterEffect">
                                  <p:stCondLst>
                                    <p:cond delay="20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3500"/>
                            </p:stCondLst>
                            <p:childTnLst>
                              <p:par>
                                <p:cTn id="15" presetID="2" presetClass="entr" presetSubtype="8" decel="100000" fill="hold" grpId="0" nodeType="afterEffect">
                                  <p:stCondLst>
                                    <p:cond delay="5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4500"/>
                            </p:stCondLst>
                            <p:childTnLst>
                              <p:par>
                                <p:cTn id="20" presetID="2" presetClass="entr" presetSubtype="8" decel="100000" fill="hold" grpId="0" nodeType="after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5500"/>
                            </p:stCondLst>
                            <p:childTnLst>
                              <p:par>
                                <p:cTn id="25" presetID="2" presetClass="entr" presetSubtype="8" decel="100000" fill="hold" grpId="0" nodeType="after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ASP.NET: A </a:t>
            </a:r>
            <a:r>
              <a:rPr lang="en-US" dirty="0"/>
              <a:t>F</a:t>
            </a:r>
            <a:r>
              <a:rPr lang="en-US" dirty="0" smtClean="0"/>
              <a:t>ramework </a:t>
            </a:r>
            <a:r>
              <a:rPr lang="en-US" dirty="0"/>
              <a:t>F</a:t>
            </a:r>
            <a:r>
              <a:rPr lang="en-US" dirty="0" smtClean="0"/>
              <a:t>or </a:t>
            </a:r>
            <a:r>
              <a:rPr lang="en-US" dirty="0"/>
              <a:t>A</a:t>
            </a:r>
            <a:r>
              <a:rPr lang="en-US" dirty="0" smtClean="0"/>
              <a:t>ll</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35" name="Rectangle 34"/>
          <p:cNvSpPr/>
          <p:nvPr/>
        </p:nvSpPr>
        <p:spPr>
          <a:xfrm>
            <a:off x="9899010" y="4536821"/>
            <a:ext cx="1423114" cy="19961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Self Host</a:t>
            </a:r>
            <a:endParaRPr lang="en-US" dirty="0">
              <a:gradFill>
                <a:gsLst>
                  <a:gs pos="0">
                    <a:srgbClr val="FFFFFF"/>
                  </a:gs>
                  <a:gs pos="100000">
                    <a:srgbClr val="FFFFFF"/>
                  </a:gs>
                </a:gsLst>
                <a:lin ang="5400000" scaled="0"/>
              </a:gradFill>
            </a:endParaRPr>
          </a:p>
        </p:txBody>
      </p:sp>
      <p:sp>
        <p:nvSpPr>
          <p:cNvPr id="37" name="Rectangle 36"/>
          <p:cNvSpPr/>
          <p:nvPr/>
        </p:nvSpPr>
        <p:spPr bwMode="auto">
          <a:xfrm>
            <a:off x="9899010" y="3881611"/>
            <a:ext cx="1357301"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
        <p:nvSpPr>
          <p:cNvPr id="41" name="Rectangle 40"/>
          <p:cNvSpPr/>
          <p:nvPr/>
        </p:nvSpPr>
        <p:spPr>
          <a:xfrm>
            <a:off x="9899009" y="2659310"/>
            <a:ext cx="1423115" cy="721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Code</a:t>
            </a:r>
            <a:endParaRPr lang="en-US" dirty="0">
              <a:gradFill>
                <a:gsLst>
                  <a:gs pos="0">
                    <a:srgbClr val="FFFFFF"/>
                  </a:gs>
                  <a:gs pos="100000">
                    <a:srgbClr val="FFFFFF"/>
                  </a:gs>
                </a:gsLst>
                <a:lin ang="5400000" scaled="0"/>
              </a:gradFill>
            </a:endParaRPr>
          </a:p>
        </p:txBody>
      </p:sp>
      <p:sp>
        <p:nvSpPr>
          <p:cNvPr id="42" name="Rectangle 41"/>
          <p:cNvSpPr/>
          <p:nvPr/>
        </p:nvSpPr>
        <p:spPr>
          <a:xfrm>
            <a:off x="9889114" y="2170626"/>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JSON</a:t>
            </a:r>
            <a:endParaRPr lang="en-US" dirty="0">
              <a:gradFill>
                <a:gsLst>
                  <a:gs pos="0">
                    <a:srgbClr val="FFFFFF"/>
                  </a:gs>
                  <a:gs pos="100000">
                    <a:srgbClr val="FFFFFF"/>
                  </a:gs>
                </a:gsLst>
                <a:lin ang="5400000" scaled="0"/>
              </a:gradFill>
            </a:endParaRPr>
          </a:p>
        </p:txBody>
      </p:sp>
      <p:sp>
        <p:nvSpPr>
          <p:cNvPr id="44" name="Rectangle 43"/>
          <p:cNvSpPr/>
          <p:nvPr/>
        </p:nvSpPr>
        <p:spPr>
          <a:xfrm>
            <a:off x="9899008" y="1703024"/>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XML</a:t>
            </a: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5875890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83289865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569"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custDataLst>
              <p:tags r:id="rId3"/>
            </p:custDataLst>
          </p:nvPr>
        </p:nvSpPr>
        <p:spPr>
          <a:xfrm>
            <a:off x="519112" y="1141413"/>
            <a:ext cx="11149013" cy="997196"/>
          </a:xfrm>
        </p:spPr>
        <p:txBody>
          <a:bodyPr/>
          <a:lstStyle/>
          <a:p>
            <a:pPr>
              <a:spcAft>
                <a:spcPts val="1200"/>
              </a:spcAft>
            </a:pPr>
            <a:r>
              <a:rPr lang="en-US" dirty="0" smtClean="0">
                <a:ln w="3175">
                  <a:noFill/>
                </a:ln>
                <a:gradFill flip="none" rotWithShape="1">
                  <a:gsLst>
                    <a:gs pos="0">
                      <a:srgbClr val="595959"/>
                    </a:gs>
                    <a:gs pos="86000">
                      <a:srgbClr val="595959"/>
                    </a:gs>
                  </a:gsLst>
                  <a:lin ang="5400000" scaled="0"/>
                  <a:tileRect/>
                </a:gradFill>
                <a:cs typeface="Arial" charset="0"/>
              </a:rPr>
              <a:t>Feedback and questions </a:t>
            </a:r>
            <a:r>
              <a:rPr lang="en-US" sz="3600" dirty="0" smtClean="0"/>
              <a:t/>
            </a:r>
            <a:br>
              <a:rPr lang="en-US" sz="3600" dirty="0" smtClean="0"/>
            </a:br>
            <a:r>
              <a:rPr lang="en-US" sz="3200" dirty="0" smtClean="0">
                <a:latin typeface="+mn-lt"/>
                <a:hlinkClick r:id="rId10"/>
              </a:rPr>
              <a:t>http://forums.dev.windows.com</a:t>
            </a: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6" name="Text Placeholder 2"/>
          <p:cNvSpPr txBox="1">
            <a:spLocks/>
          </p:cNvSpPr>
          <p:nvPr>
            <p:custDataLst>
              <p:tags r:id="rId4"/>
            </p:custDataLst>
          </p:nvPr>
        </p:nvSpPr>
        <p:spPr>
          <a:xfrm>
            <a:off x="519112" y="2401160"/>
            <a:ext cx="11149013" cy="9971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11"/>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11"/>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11"/>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dirty="0" smtClean="0">
                <a:ln w="3175">
                  <a:noFill/>
                </a:ln>
                <a:gradFill flip="none" rotWithShape="1">
                  <a:gsLst>
                    <a:gs pos="0">
                      <a:srgbClr val="595959"/>
                    </a:gs>
                    <a:gs pos="86000">
                      <a:srgbClr val="595959"/>
                    </a:gs>
                  </a:gsLst>
                  <a:lin ang="5400000" scaled="0"/>
                  <a:tileRect/>
                </a:gradFill>
                <a:cs typeface="Arial" charset="0"/>
              </a:rPr>
              <a:t>ASP.NET Web Site</a:t>
            </a:r>
            <a:r>
              <a:rPr lang="en-US" sz="3600" dirty="0" smtClean="0"/>
              <a:t/>
            </a:r>
            <a:br>
              <a:rPr lang="en-US" sz="3600" dirty="0" smtClean="0"/>
            </a:br>
            <a:r>
              <a:rPr lang="en-US" sz="3200" dirty="0" smtClean="0">
                <a:latin typeface="+mn-lt"/>
                <a:hlinkClick r:id="rId12"/>
              </a:rPr>
              <a:t>http://asp.net</a:t>
            </a:r>
            <a:endParaRPr lang="en-US" sz="3200" dirty="0" smtClean="0">
              <a:latin typeface="+mn-lt"/>
            </a:endParaRPr>
          </a:p>
        </p:txBody>
      </p:sp>
      <p:sp>
        <p:nvSpPr>
          <p:cNvPr id="7" name="Text Placeholder 2"/>
          <p:cNvSpPr txBox="1">
            <a:spLocks/>
          </p:cNvSpPr>
          <p:nvPr>
            <p:custDataLst>
              <p:tags r:id="rId5"/>
            </p:custDataLst>
          </p:nvPr>
        </p:nvSpPr>
        <p:spPr>
          <a:xfrm>
            <a:off x="519111" y="3654731"/>
            <a:ext cx="11149013" cy="9971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11"/>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11"/>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11"/>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dirty="0" smtClean="0">
                <a:ln w="3175">
                  <a:noFill/>
                </a:ln>
                <a:gradFill flip="none" rotWithShape="1">
                  <a:gsLst>
                    <a:gs pos="0">
                      <a:srgbClr val="595959"/>
                    </a:gs>
                    <a:gs pos="86000">
                      <a:srgbClr val="595959"/>
                    </a:gs>
                  </a:gsLst>
                  <a:lin ang="5400000" scaled="0"/>
                  <a:tileRect/>
                </a:gradFill>
                <a:cs typeface="Arial" charset="0"/>
              </a:rPr>
              <a:t>ASP.NET Web API Site</a:t>
            </a:r>
            <a:r>
              <a:rPr lang="en-US" sz="3600" dirty="0" smtClean="0"/>
              <a:t/>
            </a:r>
            <a:br>
              <a:rPr lang="en-US" sz="3600" dirty="0" smtClean="0"/>
            </a:br>
            <a:r>
              <a:rPr lang="en-US" sz="3200" dirty="0" smtClean="0">
                <a:latin typeface="+mn-lt"/>
                <a:hlinkClick r:id="rId13"/>
              </a:rPr>
              <a:t>http://asp.net/web-api</a:t>
            </a:r>
            <a:endParaRPr lang="en-US" sz="3200" dirty="0" smtClean="0">
              <a:latin typeface="+mn-lt"/>
            </a:endParaRPr>
          </a:p>
        </p:txBody>
      </p:sp>
    </p:spTree>
    <p:extLst>
      <p:ext uri="{BB962C8B-B14F-4D97-AF65-F5344CB8AC3E}">
        <p14:creationId xmlns:p14="http://schemas.microsoft.com/office/powerpoint/2010/main" val="187015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70175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83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The ASP.NET Core</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Start with the core</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grpSp>
        <p:nvGrpSpPr>
          <p:cNvPr id="2" name="Group 1"/>
          <p:cNvGrpSpPr/>
          <p:nvPr/>
        </p:nvGrpSpPr>
        <p:grpSpPr>
          <a:xfrm>
            <a:off x="879902" y="1703024"/>
            <a:ext cx="10442222" cy="4829903"/>
            <a:chOff x="879902" y="1703024"/>
            <a:chExt cx="10442222" cy="4829903"/>
          </a:xfrm>
        </p:grpSpPr>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35" name="Rectangle 34"/>
            <p:cNvSpPr/>
            <p:nvPr/>
          </p:nvSpPr>
          <p:spPr>
            <a:xfrm>
              <a:off x="9899010" y="4536821"/>
              <a:ext cx="1423114" cy="19961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Self Host</a:t>
              </a:r>
              <a:endParaRPr lang="en-US" dirty="0">
                <a:gradFill>
                  <a:gsLst>
                    <a:gs pos="0">
                      <a:srgbClr val="FFFFFF"/>
                    </a:gs>
                    <a:gs pos="100000">
                      <a:srgbClr val="FFFFFF"/>
                    </a:gs>
                  </a:gsLst>
                  <a:lin ang="5400000" scaled="0"/>
                </a:gradFill>
              </a:endParaRPr>
            </a:p>
          </p:txBody>
        </p:sp>
        <p:sp>
          <p:nvSpPr>
            <p:cNvPr id="37" name="Rectangle 36"/>
            <p:cNvSpPr/>
            <p:nvPr/>
          </p:nvSpPr>
          <p:spPr bwMode="auto">
            <a:xfrm>
              <a:off x="9899010" y="3881611"/>
              <a:ext cx="1357301"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
          <p:nvSpPr>
            <p:cNvPr id="41" name="Rectangle 40"/>
            <p:cNvSpPr/>
            <p:nvPr/>
          </p:nvSpPr>
          <p:spPr>
            <a:xfrm>
              <a:off x="9899009" y="2659310"/>
              <a:ext cx="1423115" cy="721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Code</a:t>
              </a:r>
              <a:endParaRPr lang="en-US" dirty="0">
                <a:gradFill>
                  <a:gsLst>
                    <a:gs pos="0">
                      <a:srgbClr val="FFFFFF"/>
                    </a:gs>
                    <a:gs pos="100000">
                      <a:srgbClr val="FFFFFF"/>
                    </a:gs>
                  </a:gsLst>
                  <a:lin ang="5400000" scaled="0"/>
                </a:gradFill>
              </a:endParaRPr>
            </a:p>
          </p:txBody>
        </p:sp>
        <p:sp>
          <p:nvSpPr>
            <p:cNvPr id="42" name="Rectangle 41"/>
            <p:cNvSpPr/>
            <p:nvPr/>
          </p:nvSpPr>
          <p:spPr>
            <a:xfrm>
              <a:off x="9889114" y="2170626"/>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JSON</a:t>
              </a:r>
              <a:endParaRPr lang="en-US" dirty="0">
                <a:gradFill>
                  <a:gsLst>
                    <a:gs pos="0">
                      <a:srgbClr val="FFFFFF"/>
                    </a:gs>
                    <a:gs pos="100000">
                      <a:srgbClr val="FFFFFF"/>
                    </a:gs>
                  </a:gsLst>
                  <a:lin ang="5400000" scaled="0"/>
                </a:gradFill>
              </a:endParaRPr>
            </a:p>
          </p:txBody>
        </p:sp>
        <p:sp>
          <p:nvSpPr>
            <p:cNvPr id="44" name="Rectangle 43"/>
            <p:cNvSpPr/>
            <p:nvPr/>
          </p:nvSpPr>
          <p:spPr>
            <a:xfrm>
              <a:off x="9899008" y="1703024"/>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XML</a:t>
              </a:r>
              <a:endParaRPr lang="en-US"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036611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00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Core to all</a:t>
            </a:r>
            <a:endParaRPr lang="en-US" dirty="0"/>
          </a:p>
        </p:txBody>
      </p:sp>
      <p:sp>
        <p:nvSpPr>
          <p:cNvPr id="4" name="Subtitle 3"/>
          <p:cNvSpPr>
            <a:spLocks noGrp="1"/>
          </p:cNvSpPr>
          <p:nvPr>
            <p:ph type="subTitle" idx="1"/>
          </p:nvPr>
        </p:nvSpPr>
        <p:spPr>
          <a:xfrm>
            <a:off x="1889124" y="5630472"/>
            <a:ext cx="6877371" cy="461665"/>
          </a:xfrm>
        </p:spPr>
        <p:txBody>
          <a:bodyPr/>
          <a:lstStyle/>
          <a:p>
            <a:r>
              <a:rPr lang="en-US" dirty="0" smtClean="0"/>
              <a:t>Handlers, Modules, Request, Response, and so on</a:t>
            </a:r>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16529957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1863624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663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Web Forms 4.5</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17929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Web Forms is Continuing to Evolve</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5" name="Rectangle 24"/>
          <p:cNvSpPr/>
          <p:nvPr/>
        </p:nvSpPr>
        <p:spPr bwMode="auto">
          <a:xfrm>
            <a:off x="1048804" y="3073564"/>
            <a:ext cx="3808422" cy="3885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Model Binding</a:t>
            </a:r>
            <a:endParaRPr lang="en-US" sz="1800" dirty="0">
              <a:gradFill>
                <a:gsLst>
                  <a:gs pos="0">
                    <a:srgbClr val="FFFFFF"/>
                  </a:gs>
                  <a:gs pos="100000">
                    <a:srgbClr val="FFFFFF"/>
                  </a:gs>
                </a:gsLst>
                <a:lin ang="5400000" scaled="0"/>
              </a:gradFill>
            </a:endParaRPr>
          </a:p>
        </p:txBody>
      </p:sp>
      <p:sp>
        <p:nvSpPr>
          <p:cNvPr id="26" name="Rectangle 25"/>
          <p:cNvSpPr/>
          <p:nvPr/>
        </p:nvSpPr>
        <p:spPr bwMode="auto">
          <a:xfrm>
            <a:off x="1048804" y="3519357"/>
            <a:ext cx="3808422" cy="3885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Unobtrusive Validation</a:t>
            </a:r>
            <a:endParaRPr lang="en-US" sz="1800" dirty="0">
              <a:gradFill>
                <a:gsLst>
                  <a:gs pos="0">
                    <a:srgbClr val="FFFFFF"/>
                  </a:gs>
                  <a:gs pos="100000">
                    <a:srgbClr val="FFFFFF"/>
                  </a:gs>
                </a:gsLst>
                <a:lin ang="5400000" scaled="0"/>
              </a:gradFill>
            </a:endParaRPr>
          </a:p>
        </p:txBody>
      </p:sp>
      <p:sp>
        <p:nvSpPr>
          <p:cNvPr id="27" name="Rectangle 26"/>
          <p:cNvSpPr/>
          <p:nvPr/>
        </p:nvSpPr>
        <p:spPr bwMode="auto">
          <a:xfrm>
            <a:off x="1048804" y="3966653"/>
            <a:ext cx="3808422" cy="3885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Asynchronous Processing</a:t>
            </a:r>
            <a:endParaRPr lang="en-US" sz="1800" dirty="0">
              <a:gradFill>
                <a:gsLst>
                  <a:gs pos="0">
                    <a:srgbClr val="FFFFFF"/>
                  </a:gs>
                  <a:gs pos="100000">
                    <a:srgbClr val="FFFFFF"/>
                  </a:gs>
                </a:gsLst>
                <a:lin ang="5400000" scaled="0"/>
              </a:gradFill>
            </a:endParaRPr>
          </a:p>
        </p:txBody>
      </p:sp>
      <p:sp>
        <p:nvSpPr>
          <p:cNvPr id="18" name="Rectangle 17"/>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17695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26" grpId="0" animBg="1"/>
      <p:bldP spid="27"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1698670"/>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Model Binding with ASP.NET Web Forms</a:t>
            </a:r>
            <a:endParaRPr lang="en-US" sz="4800" dirty="0"/>
          </a:p>
        </p:txBody>
      </p:sp>
      <p:sp>
        <p:nvSpPr>
          <p:cNvPr id="5" name="TextBox 4"/>
          <p:cNvSpPr txBox="1"/>
          <p:nvPr/>
        </p:nvSpPr>
        <p:spPr>
          <a:xfrm>
            <a:off x="2948996" y="1698670"/>
            <a:ext cx="8599876"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 ID="</a:t>
            </a:r>
            <a:r>
              <a:rPr lang="en-US" sz="1400" dirty="0" err="1">
                <a:solidFill>
                  <a:schemeClr val="lt1">
                    <a:alpha val="99000"/>
                  </a:schemeClr>
                </a:solidFill>
                <a:latin typeface="Consolas" pitchFamily="49" charset="0"/>
                <a:cs typeface="Consolas" pitchFamily="49" charset="0"/>
              </a:rPr>
              <a:t>customersRepeater</a:t>
            </a:r>
            <a:r>
              <a:rPr lang="en-US" sz="1400" dirty="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runat</a:t>
            </a:r>
            <a:r>
              <a:rPr lang="en-US" sz="1400" dirty="0">
                <a:solidFill>
                  <a:schemeClr val="lt1">
                    <a:alpha val="99000"/>
                  </a:schemeClr>
                </a:solidFill>
                <a:latin typeface="Consolas" pitchFamily="49" charset="0"/>
                <a:cs typeface="Consolas" pitchFamily="49" charset="0"/>
              </a:rPr>
              <a:t>="server"</a:t>
            </a:r>
            <a:endParaRPr lang="en-US" sz="1400" dirty="0" smtClean="0">
              <a:solidFill>
                <a:schemeClr val="lt1">
                  <a:alpha val="99000"/>
                </a:schemeClr>
              </a:solidFill>
              <a:latin typeface="Consolas" pitchFamily="49" charset="0"/>
              <a:cs typeface="Consolas" pitchFamily="49" charset="0"/>
            </a:endParaRPr>
          </a:p>
          <a:p>
            <a:r>
              <a:rPr lang="en-US" sz="1400" b="1" dirty="0">
                <a:solidFill>
                  <a:schemeClr val="lt1">
                    <a:alpha val="99000"/>
                  </a:schemeClr>
                </a:solidFill>
                <a:latin typeface="Consolas" pitchFamily="49" charset="0"/>
                <a:cs typeface="Consolas" pitchFamily="49" charset="0"/>
              </a:rPr>
              <a:t> </a:t>
            </a:r>
            <a:r>
              <a:rPr lang="en-US" sz="1400" b="1" dirty="0" smtClean="0">
                <a:solidFill>
                  <a:schemeClr val="lt1">
                    <a:alpha val="99000"/>
                  </a:schemeClr>
                </a:solidFill>
                <a:latin typeface="Consolas" pitchFamily="49" charset="0"/>
                <a:cs typeface="Consolas" pitchFamily="49" charset="0"/>
              </a:rPr>
              <a:t>               </a:t>
            </a:r>
            <a:r>
              <a:rPr lang="en-US" sz="1400" b="1" dirty="0" err="1" smtClean="0">
                <a:solidFill>
                  <a:schemeClr val="accent4">
                    <a:lumMod val="20000"/>
                    <a:lumOff val="80000"/>
                    <a:alpha val="99000"/>
                  </a:schemeClr>
                </a:solidFill>
                <a:latin typeface="Consolas" pitchFamily="49" charset="0"/>
                <a:cs typeface="Consolas" pitchFamily="49" charset="0"/>
              </a:rPr>
              <a:t>ItemType</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WebFormsLab.Model.Customer</a:t>
            </a:r>
            <a:r>
              <a:rPr lang="en-US" sz="1400" dirty="0" smtClean="0">
                <a:solidFill>
                  <a:schemeClr val="lt1">
                    <a:alpha val="99000"/>
                  </a:schemeClr>
                </a:solidFill>
                <a:latin typeface="Consolas" pitchFamily="49" charset="0"/>
                <a:cs typeface="Consolas" pitchFamily="49" charset="0"/>
              </a:rPr>
              <a:t>"&gt;</a:t>
            </a:r>
            <a:endParaRPr lang="en-US" sz="1400" dirty="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p:txBody>
      </p:sp>
      <p:sp>
        <p:nvSpPr>
          <p:cNvPr id="8" name="Rectangle 7"/>
          <p:cNvSpPr/>
          <p:nvPr/>
        </p:nvSpPr>
        <p:spPr>
          <a:xfrm>
            <a:off x="519112" y="1678268"/>
            <a:ext cx="2334101"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1:</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Set the </a:t>
            </a:r>
            <a:r>
              <a:rPr lang="en-US" dirty="0" err="1" smtClean="0">
                <a:solidFill>
                  <a:schemeClr val="tx2">
                    <a:alpha val="99000"/>
                  </a:schemeClr>
                </a:solidFill>
                <a:latin typeface="Segoe UI Light" pitchFamily="34" charset="0"/>
              </a:rPr>
              <a:t>ItemType</a:t>
            </a:r>
            <a:endParaRPr lang="en-US" dirty="0">
              <a:solidFill>
                <a:schemeClr val="tx2">
                  <a:alpha val="99000"/>
                </a:schemeClr>
              </a:solidFill>
              <a:latin typeface="Segoe UI Light" pitchFamily="34" charset="0"/>
            </a:endParaRPr>
          </a:p>
        </p:txBody>
      </p:sp>
      <p:sp>
        <p:nvSpPr>
          <p:cNvPr id="12" name="Rectangle 11"/>
          <p:cNvSpPr/>
          <p:nvPr/>
        </p:nvSpPr>
        <p:spPr bwMode="auto">
          <a:xfrm>
            <a:off x="2473" y="3399952"/>
            <a:ext cx="12188825" cy="28931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 name="TextBox 12"/>
          <p:cNvSpPr txBox="1"/>
          <p:nvPr/>
        </p:nvSpPr>
        <p:spPr>
          <a:xfrm>
            <a:off x="3044779" y="3399952"/>
            <a:ext cx="8599876" cy="2893100"/>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 ID="</a:t>
            </a:r>
            <a:r>
              <a:rPr lang="en-US" sz="1400" dirty="0" err="1">
                <a:solidFill>
                  <a:schemeClr val="lt1">
                    <a:alpha val="99000"/>
                  </a:schemeClr>
                </a:solidFill>
                <a:latin typeface="Consolas" pitchFamily="49" charset="0"/>
                <a:cs typeface="Consolas" pitchFamily="49" charset="0"/>
              </a:rPr>
              <a:t>customersRepeater</a:t>
            </a:r>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runat</a:t>
            </a:r>
            <a:r>
              <a:rPr lang="en-US" sz="1400" dirty="0">
                <a:solidFill>
                  <a:schemeClr val="lt1">
                    <a:alpha val="99000"/>
                  </a:schemeClr>
                </a:solidFill>
                <a:latin typeface="Consolas" pitchFamily="49" charset="0"/>
                <a:cs typeface="Consolas" pitchFamily="49" charset="0"/>
              </a:rPr>
              <a:t>="</a:t>
            </a:r>
            <a:r>
              <a:rPr lang="en-US" sz="1400" dirty="0" smtClean="0">
                <a:solidFill>
                  <a:schemeClr val="lt1">
                    <a:alpha val="99000"/>
                  </a:schemeClr>
                </a:solidFill>
                <a:latin typeface="Consolas" pitchFamily="49" charset="0"/>
                <a:cs typeface="Consolas" pitchFamily="49" charset="0"/>
              </a:rPr>
              <a:t>server“ </a:t>
            </a:r>
            <a:br>
              <a:rPr lang="en-US" sz="1400" dirty="0" smtClean="0">
                <a:solidFill>
                  <a:schemeClr val="lt1">
                    <a:alpha val="99000"/>
                  </a:schemeClr>
                </a:solidFill>
                <a:latin typeface="Consolas" pitchFamily="49" charset="0"/>
                <a:cs typeface="Consolas" pitchFamily="49" charset="0"/>
              </a:rPr>
            </a:b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ItemType</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WebFormsLab.Model.Customer</a:t>
            </a:r>
            <a:r>
              <a:rPr lang="en-US" sz="1400" dirty="0" smtClean="0">
                <a:solidFill>
                  <a:schemeClr val="lt1">
                    <a:alpha val="99000"/>
                  </a:schemeClr>
                </a:solidFill>
                <a:latin typeface="Consolas" pitchFamily="49" charset="0"/>
                <a:cs typeface="Consolas" pitchFamily="49" charset="0"/>
              </a:rPr>
              <a:t>"&gt;</a:t>
            </a:r>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ItemTemplate</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&lt;li&gt;</a:t>
            </a:r>
          </a:p>
          <a:p>
            <a:r>
              <a:rPr lang="en-US" sz="1400" dirty="0">
                <a:solidFill>
                  <a:schemeClr val="lt1">
                    <a:alpha val="99000"/>
                  </a:schemeClr>
                </a:solidFill>
                <a:latin typeface="Consolas" pitchFamily="49" charset="0"/>
                <a:cs typeface="Consolas" pitchFamily="49" charset="0"/>
              </a:rPr>
              <a:t>        &lt;a </a:t>
            </a:r>
            <a:r>
              <a:rPr lang="en-US" sz="1400" dirty="0" err="1">
                <a:solidFill>
                  <a:schemeClr val="lt1">
                    <a:alpha val="99000"/>
                  </a:schemeClr>
                </a:solidFill>
                <a:latin typeface="Consolas" pitchFamily="49" charset="0"/>
                <a:cs typeface="Consolas" pitchFamily="49" charset="0"/>
              </a:rPr>
              <a:t>href</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CustomerDetails.aspx?id</a:t>
            </a:r>
            <a:r>
              <a:rPr lang="en-US" sz="1400" dirty="0">
                <a:solidFill>
                  <a:schemeClr val="lt1">
                    <a:alpha val="99000"/>
                  </a:schemeClr>
                </a:solidFill>
                <a:latin typeface="Consolas" pitchFamily="49" charset="0"/>
                <a:cs typeface="Consolas" pitchFamily="49" charset="0"/>
              </a:rPr>
              <a:t>=&lt;%#: </a:t>
            </a:r>
            <a:r>
              <a:rPr lang="en-US" sz="1400" b="1" dirty="0" err="1">
                <a:solidFill>
                  <a:schemeClr val="accent4">
                    <a:lumMod val="20000"/>
                    <a:lumOff val="80000"/>
                    <a:alpha val="99000"/>
                  </a:schemeClr>
                </a:solidFill>
                <a:latin typeface="Consolas" pitchFamily="49" charset="0"/>
                <a:cs typeface="Consolas" pitchFamily="49" charset="0"/>
              </a:rPr>
              <a:t>Item.Id</a:t>
            </a:r>
            <a:r>
              <a:rPr lang="en-US" sz="1400" dirty="0">
                <a:solidFill>
                  <a:schemeClr val="lt1">
                    <a:alpha val="99000"/>
                  </a:schemeClr>
                </a:solidFill>
                <a:latin typeface="Consolas" pitchFamily="49" charset="0"/>
                <a:cs typeface="Consolas" pitchFamily="49" charset="0"/>
              </a:rPr>
              <a:t> %&gt;"&gt;</a:t>
            </a:r>
          </a:p>
          <a:p>
            <a:r>
              <a:rPr lang="en-US" sz="1400" dirty="0">
                <a:solidFill>
                  <a:schemeClr val="lt1">
                    <a:alpha val="99000"/>
                  </a:schemeClr>
                </a:solidFill>
                <a:latin typeface="Consolas" pitchFamily="49" charset="0"/>
                <a:cs typeface="Consolas" pitchFamily="49" charset="0"/>
              </a:rPr>
              <a:t>          &lt;%#: </a:t>
            </a:r>
            <a:r>
              <a:rPr lang="en-US" sz="1400" b="1" dirty="0" err="1">
                <a:solidFill>
                  <a:schemeClr val="accent4">
                    <a:lumMod val="20000"/>
                    <a:lumOff val="80000"/>
                    <a:alpha val="99000"/>
                  </a:schemeClr>
                </a:solidFill>
                <a:latin typeface="Consolas" pitchFamily="49" charset="0"/>
                <a:cs typeface="Consolas" pitchFamily="49" charset="0"/>
              </a:rPr>
              <a:t>Item.FirstName</a:t>
            </a:r>
            <a:r>
              <a:rPr lang="en-US" sz="1400" dirty="0">
                <a:solidFill>
                  <a:schemeClr val="lt1">
                    <a:alpha val="99000"/>
                  </a:schemeClr>
                </a:solidFill>
                <a:latin typeface="Consolas" pitchFamily="49" charset="0"/>
                <a:cs typeface="Consolas" pitchFamily="49" charset="0"/>
              </a:rPr>
              <a:t> %&gt; &lt;%#: </a:t>
            </a:r>
            <a:r>
              <a:rPr lang="en-US" sz="1400" b="1" dirty="0" err="1">
                <a:solidFill>
                  <a:schemeClr val="accent4">
                    <a:lumMod val="20000"/>
                    <a:lumOff val="80000"/>
                    <a:alpha val="99000"/>
                  </a:schemeClr>
                </a:solidFill>
                <a:latin typeface="Consolas" pitchFamily="49" charset="0"/>
                <a:cs typeface="Consolas" pitchFamily="49" charset="0"/>
              </a:rPr>
              <a:t>Item.LastName</a:t>
            </a:r>
            <a:r>
              <a:rPr lang="en-US" sz="1400" dirty="0">
                <a:solidFill>
                  <a:schemeClr val="lt1">
                    <a:alpha val="99000"/>
                  </a:schemeClr>
                </a:solidFill>
                <a:latin typeface="Consolas" pitchFamily="49" charset="0"/>
                <a:cs typeface="Consolas" pitchFamily="49" charset="0"/>
              </a:rPr>
              <a:t> %&gt;</a:t>
            </a:r>
          </a:p>
          <a:p>
            <a:r>
              <a:rPr lang="en-US" sz="1400" dirty="0">
                <a:solidFill>
                  <a:schemeClr val="lt1">
                    <a:alpha val="99000"/>
                  </a:schemeClr>
                </a:solidFill>
                <a:latin typeface="Consolas" pitchFamily="49" charset="0"/>
                <a:cs typeface="Consolas" pitchFamily="49" charset="0"/>
              </a:rPr>
              <a:t>        &lt;/a&gt;</a:t>
            </a:r>
          </a:p>
          <a:p>
            <a:r>
              <a:rPr lang="en-US" sz="1400" dirty="0">
                <a:solidFill>
                  <a:schemeClr val="lt1">
                    <a:alpha val="99000"/>
                  </a:schemeClr>
                </a:solidFill>
                <a:latin typeface="Consolas" pitchFamily="49" charset="0"/>
                <a:cs typeface="Consolas" pitchFamily="49" charset="0"/>
              </a:rPr>
              <a:t>      &lt;/li&gt;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ItemTemplate</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a:p>
            <a:endParaRPr lang="en-US" sz="1400" dirty="0">
              <a:solidFill>
                <a:schemeClr val="lt1">
                  <a:alpha val="99000"/>
                </a:schemeClr>
              </a:solidFill>
              <a:latin typeface="Consolas" pitchFamily="49" charset="0"/>
              <a:cs typeface="Consolas" pitchFamily="49" charset="0"/>
            </a:endParaRPr>
          </a:p>
        </p:txBody>
      </p:sp>
      <p:sp>
        <p:nvSpPr>
          <p:cNvPr id="17" name="Rectangle 16"/>
          <p:cNvSpPr/>
          <p:nvPr/>
        </p:nvSpPr>
        <p:spPr>
          <a:xfrm>
            <a:off x="614894" y="3379549"/>
            <a:ext cx="2334101" cy="2554545"/>
          </a:xfrm>
          <a:prstGeom prst="rect">
            <a:avLst/>
          </a:prstGeom>
        </p:spPr>
        <p:txBody>
          <a:bodyPr wrap="square">
            <a:spAutoFit/>
          </a:bodyPr>
          <a:lstStyle/>
          <a:p>
            <a:r>
              <a:rPr lang="en-US" sz="4000" dirty="0" smtClean="0">
                <a:solidFill>
                  <a:schemeClr val="accent2">
                    <a:alpha val="99000"/>
                  </a:schemeClr>
                </a:solidFill>
                <a:latin typeface="Segoe UI Light" pitchFamily="34" charset="0"/>
              </a:rPr>
              <a:t>Step 2:</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Reference the properties as needed using the Item keyword</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4014293966"/>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69B2F97D-0457-4986-9734-D03EB073C5EA}">
  <ds:schemaRef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230e9df3-be65-4c73-a93b-d1236ebd677e"/>
    <ds:schemaRef ds:uri="http://www.w3.org/XML/1998/namespace"/>
    <ds:schemaRef ds:uri="http://purl.org/dc/dcmitype/"/>
    <ds:schemaRef ds:uri="http://purl.org/dc/terms/"/>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3602</TotalTime>
  <Words>5082</Words>
  <Application>Microsoft Office PowerPoint</Application>
  <PresentationFormat>Custom</PresentationFormat>
  <Paragraphs>524</Paragraphs>
  <Slides>31</Slides>
  <Notes>24</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31</vt:i4>
      </vt:variant>
    </vt:vector>
  </HeadingPairs>
  <TitlesOfParts>
    <vt:vector size="40" baseType="lpstr">
      <vt:lpstr>Arial</vt:lpstr>
      <vt:lpstr>Calibri</vt:lpstr>
      <vt:lpstr>Segoe UI Light</vt:lpstr>
      <vt:lpstr>Segoe Light</vt:lpstr>
      <vt:lpstr>Segoe UI</vt:lpstr>
      <vt:lpstr>Consolas</vt:lpstr>
      <vt:lpstr>MS1444_Windows Azure Template 16x9_r08b</vt:lpstr>
      <vt:lpstr>White with Consolas font for code slides</vt:lpstr>
      <vt:lpstr>think-cell Slide</vt:lpstr>
      <vt:lpstr>WebCamps Online</vt:lpstr>
      <vt:lpstr>Building Web Sites Using ASP.NET 4.5</vt:lpstr>
      <vt:lpstr>ASP.NET: A Framework For All</vt:lpstr>
      <vt:lpstr>PowerPoint Presentation</vt:lpstr>
      <vt:lpstr>Start with the core</vt:lpstr>
      <vt:lpstr>Core to all</vt:lpstr>
      <vt:lpstr>PowerPoint Presentation</vt:lpstr>
      <vt:lpstr>Web Forms is Continuing to Evolve</vt:lpstr>
      <vt:lpstr>Model Binding with ASP.NET Web Forms</vt:lpstr>
      <vt:lpstr>Unobtrusive Validation</vt:lpstr>
      <vt:lpstr>New Web Forms Features</vt:lpstr>
      <vt:lpstr>PowerPoint Presentation</vt:lpstr>
      <vt:lpstr>Web Pages – HTML + Razor Syntax</vt:lpstr>
      <vt:lpstr>Razor Syntax</vt:lpstr>
      <vt:lpstr>Move From Code to Markup Easily with Razor</vt:lpstr>
      <vt:lpstr>PowerPoint Presentation</vt:lpstr>
      <vt:lpstr>MVC is Another Alternative in the Stack</vt:lpstr>
      <vt:lpstr>ASP.NET MVC 101</vt:lpstr>
      <vt:lpstr>How MVC Works</vt:lpstr>
      <vt:lpstr>Supported Dependency Injection Points</vt:lpstr>
      <vt:lpstr>ASP.NET MVC Fundamentals</vt:lpstr>
      <vt:lpstr>PowerPoint Presentation</vt:lpstr>
      <vt:lpstr>Web API – Once Missing in ASP.NET</vt:lpstr>
      <vt:lpstr>Web API</vt:lpstr>
      <vt:lpstr>A simple API in 5 steps</vt:lpstr>
      <vt:lpstr>Make Controller actions to return &amp; save data</vt:lpstr>
      <vt:lpstr>Testing Web API with IE9</vt:lpstr>
      <vt:lpstr>Building an API</vt:lpstr>
      <vt:lpstr>Summary</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Brady Gaster</cp:lastModifiedBy>
  <cp:revision>400</cp:revision>
  <cp:lastPrinted>2011-10-11T14:25:22Z</cp:lastPrinted>
  <dcterms:created xsi:type="dcterms:W3CDTF">2011-03-29T16:07:22Z</dcterms:created>
  <dcterms:modified xsi:type="dcterms:W3CDTF">2012-05-02T18:30:38Z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